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7" r:id="rId20"/>
    <p:sldId id="282" r:id="rId21"/>
    <p:sldId id="283" r:id="rId22"/>
    <p:sldId id="284" r:id="rId23"/>
    <p:sldId id="285" r:id="rId24"/>
    <p:sldId id="286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59" r:id="rId34"/>
    <p:sldId id="260" r:id="rId35"/>
    <p:sldId id="300" r:id="rId36"/>
    <p:sldId id="296" r:id="rId37"/>
    <p:sldId id="297" r:id="rId38"/>
    <p:sldId id="298" r:id="rId39"/>
    <p:sldId id="261" r:id="rId40"/>
    <p:sldId id="299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1" r:id="rId51"/>
    <p:sldId id="312" r:id="rId52"/>
    <p:sldId id="313" r:id="rId53"/>
    <p:sldId id="319" r:id="rId54"/>
    <p:sldId id="263" r:id="rId55"/>
    <p:sldId id="316" r:id="rId56"/>
    <p:sldId id="317" r:id="rId57"/>
    <p:sldId id="318" r:id="rId58"/>
    <p:sldId id="320" r:id="rId59"/>
    <p:sldId id="315" r:id="rId60"/>
    <p:sldId id="321" r:id="rId61"/>
    <p:sldId id="322" r:id="rId62"/>
    <p:sldId id="323" r:id="rId63"/>
    <p:sldId id="324" r:id="rId64"/>
    <p:sldId id="325" r:id="rId65"/>
    <p:sldId id="262" r:id="rId66"/>
    <p:sldId id="314" r:id="rId67"/>
    <p:sldId id="266" r:id="rId6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>
        <p:scale>
          <a:sx n="100" d="100"/>
          <a:sy n="100" d="100"/>
        </p:scale>
        <p:origin x="-54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2AA0-5A06-4782-A1F1-6147239451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241F0-6CAF-4B9D-8113-C0A95DCD8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F6F7D-F5DB-4914-B526-BFDEA07F5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ED0CA-4F62-4C4A-B2B1-49528EDC6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0E5BB-2B2E-4BA0-97DE-51B9C2098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749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ED3F-647A-4D2F-AB37-8930F3168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67D86-61F1-442A-8112-48F0D68F9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9DE5F-9FE4-47C2-AE36-0839A19CC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861A2-00A7-4CAF-A183-D5BE585B5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B85E0-435E-4858-AA57-7E716562C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0179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DADD37-B753-415E-9521-70C276792F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58A58-978C-465F-8A42-847D70CFD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2BD5B-6834-4928-8740-E7F3A6DF4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7AC15-D3E7-4B6D-9FC3-6AB2B9AC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1C795-6164-4D00-A822-2506963B5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921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05A4F-944E-4A61-99C7-0F37AD537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42585-CC0B-424B-B0DB-7B2E38CB2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ED23B-9009-491B-9EAB-ABD4D0CCE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0FE5C-910D-4865-AE33-807062F18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DB3C2-351A-4E7E-9919-E6DA4A145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507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948E-AE6B-4906-BACA-76112317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932E-7DBE-43E7-B584-5C8F51A60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9680D-4D8C-4347-9958-9833A006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605D4-EEDB-43E7-9694-3ED1E412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EC1F4-4EB3-4F04-9FC1-F7BEBD21F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2034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3BD3-94A4-498C-8A81-E88380A6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5458-2038-4DCA-97D2-BAE9102F5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1CFC1-BB90-41B8-B5FD-4613DB192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31A51-E9CD-4700-95F5-50091D83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E5A4A-D3FD-4B64-B826-E28DAF450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F6177-E364-4CF7-863B-F8F63CF2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79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4C918-F12E-4A0C-A40E-4B43AD2BE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BCF81-BD4F-48EC-90E5-7069981A4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6F26C-BED5-4A48-85A1-108B09869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AF7A78-E995-4FBC-A061-44BA770AB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6BD255-66F6-4D26-8A7B-EEEBF1A8C3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5164B0-BD9B-4F50-9A23-0C8C8C185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074E17-F56E-41DF-89ED-9657C73F9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0CEF48-09DE-48D0-9103-3044C2787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6636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3582-1830-4B82-B94A-AA63D97FB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BE8EC-09FB-4EE4-9248-5B9AF1B3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1D223-6C9F-48CB-BAC3-75E42F16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D5554-FFB1-40B7-9784-3298DA62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4274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39840-80AB-4347-869C-5150C1F04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011C35-2FD3-4854-B190-B3964EB66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D2C3E-AE4B-42F0-BE7C-334E4A3B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69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C68A0-CEEE-44F3-822C-F538B55B0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5EAFF-0BA2-4227-8C10-DCD37E5CC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018DB-B1A9-4C63-85E1-0B6BA86AC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057E0-8199-4117-AC11-A5770576D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E5A8A-95E5-4673-9EA1-3D9E50DD1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6AB8C-1A26-40F3-928D-C405ABA29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071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FF56-2679-48B9-AE25-1C0223CB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B311F4-1A9C-410A-9DB0-4449A15257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57C37F-1B21-4E5F-A4AD-EA302090B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7FE9A-A03E-47DD-8D3F-BDDAB9FD4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FD06A-DDAB-404B-9D26-A710F0C78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39E7A-60FC-4522-A5C9-59720732F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277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3AFB76-C109-4FD3-A9E5-10E35FCA5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A1BE5-6A9E-4DD0-9FC8-04C18395D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B6AA4-9DBD-414C-8CA4-50A1FD855A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2C1F1-478E-4406-814F-071746F559C0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96600-51E3-4C77-BAA1-11895EC0A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60DEB-6CD8-4F8E-A499-BFE0625CD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09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chinelearning.ru/wiki/images/f/fc/Voron-ML-Intro-slides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github.io/convolutional-networks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on.github.io/netscope/quickstart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toronto.edu/~kriz/cifar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on.github.io/netscope/quickstart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convolutional-neural-networks-demystified-80f72c1ea31b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chinelearning.ru/wiki/images/f/fc/Voron-ML-Intro-slides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A7039-0C6D-41AA-B59D-1196E58FF9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 машинное обучение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E936E-865E-4642-8918-639B4FA143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 29</a:t>
            </a:r>
          </a:p>
        </p:txBody>
      </p:sp>
    </p:spTree>
    <p:extLst>
      <p:ext uri="{BB962C8B-B14F-4D97-AF65-F5344CB8AC3E}">
        <p14:creationId xmlns:p14="http://schemas.microsoft.com/office/powerpoint/2010/main" val="2097462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68C76-7C4C-4AE4-BB54-85DE494A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10F5F-3C3A-4867-9CEB-86E81286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674DF-1B57-43EC-BDE1-6B53B5BEC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90487"/>
            <a:ext cx="1205865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89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0472-3B0E-4465-9C2D-C5675B41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5CBE7-FF09-4FE2-B6A3-42FAFB340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EE893-C6CA-476D-9E14-990ED2BDF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109537"/>
            <a:ext cx="12049125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41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D2E52-8A85-40E5-92F8-EE781FBB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4CF2E-7B7E-4AFB-8B93-7F291829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A7303-C864-4B5F-A628-7DC9A3A7F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76200"/>
            <a:ext cx="1203007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02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5FDB-09D1-4B30-A411-BFC259FA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FDB46-8FB0-4226-97B6-4FE3F1487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1347B-44BC-40A0-996C-0B219C4FE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7" b="1376"/>
          <a:stretch/>
        </p:blipFill>
        <p:spPr>
          <a:xfrm>
            <a:off x="66675" y="97535"/>
            <a:ext cx="12058650" cy="66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17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7EC2-5F33-4F1C-913B-64503DE87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03C4D-A813-486D-9428-7AE303554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00AD2B-E391-4771-88B6-24FA450E7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33350"/>
            <a:ext cx="12058650" cy="6591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415297-2087-45CB-8DBF-94601E248201}"/>
              </a:ext>
            </a:extLst>
          </p:cNvPr>
          <p:cNvSpPr txBox="1"/>
          <p:nvPr/>
        </p:nvSpPr>
        <p:spPr>
          <a:xfrm rot="16200000">
            <a:off x="-529691" y="3244332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переобучения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2003603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C505F-ADD4-4D8B-9B29-BABC35CCD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E3631-E151-41B4-81AA-0BDCB62D8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B8DEF-71F5-4BE9-B302-27E95DB1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200025"/>
            <a:ext cx="1205865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38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690E2-23A2-4BBA-923D-088E2777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FDE55-9492-4E69-8488-CB583582A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0F3ACE-6418-4624-B8DB-2660E51AA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5250"/>
            <a:ext cx="120396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95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5A33B-A1A1-4259-B68E-E2AFA6BA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FDE8B-3A9A-4C77-BBA7-DF5E042F0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4F94E-AAB2-45B1-80C6-C8392ED83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80962"/>
            <a:ext cx="1206817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46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04B4-EEA8-47AC-B015-32CB8D30E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7AD4D-EB8B-4029-95EF-6B7CCCA87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B566B-EE16-4F37-AB96-C305F6EA9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80962"/>
            <a:ext cx="12058650" cy="66960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655F71-A962-42D6-B585-BC457207E370}"/>
              </a:ext>
            </a:extLst>
          </p:cNvPr>
          <p:cNvSpPr/>
          <p:nvPr/>
        </p:nvSpPr>
        <p:spPr>
          <a:xfrm>
            <a:off x="601361" y="1400432"/>
            <a:ext cx="11318789" cy="520631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737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066E3-C52A-4B44-BD39-E3FCE345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задач классификации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9B781-D5D7-4AFC-8045-492BDF103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453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8B2C-A1A9-4754-9465-406EC1D3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лекции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A2899-2891-46AC-B06D-CA4917193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Задачи МО </a:t>
            </a:r>
          </a:p>
          <a:p>
            <a:pPr lvl="1"/>
            <a:r>
              <a:rPr lang="ru-RU" dirty="0"/>
              <a:t>Сокращенный пересказ </a:t>
            </a:r>
            <a:r>
              <a:rPr lang="en-US" dirty="0">
                <a:hlinkClick r:id="rId2"/>
              </a:rPr>
              <a:t>http://www.machinelearning.ru/wiki/images/f/fc/Voron-ML-Intro-slides.pdf</a:t>
            </a:r>
            <a:r>
              <a:rPr lang="ru-RU" dirty="0"/>
              <a:t> </a:t>
            </a:r>
          </a:p>
          <a:p>
            <a:r>
              <a:rPr lang="ru-RU" dirty="0"/>
              <a:t>Нейронные сети</a:t>
            </a:r>
          </a:p>
          <a:p>
            <a:pPr lvl="1"/>
            <a:r>
              <a:rPr lang="ru-RU" dirty="0"/>
              <a:t>Свертка и другие слои</a:t>
            </a:r>
          </a:p>
          <a:p>
            <a:pPr lvl="1"/>
            <a:r>
              <a:rPr lang="ru-RU" dirty="0"/>
              <a:t>Градиентный спуск</a:t>
            </a:r>
            <a:endParaRPr lang="en-US" dirty="0"/>
          </a:p>
          <a:p>
            <a:pPr lvl="1"/>
            <a:r>
              <a:rPr lang="ru-RU" dirty="0"/>
              <a:t>Автоматическое дифференцирование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007672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0805-9E4F-4740-9C54-DC3F24CC3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AFE0E-3C61-4D08-BA7F-B4115EC0D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4B606-62EA-4380-AA67-0C809120B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2875"/>
            <a:ext cx="120396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54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BA14-8C6F-413B-BA53-59AA1183A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80B86-5E9E-4047-B917-A27CF6410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727BC-337B-4D14-AB7B-17D8E1B62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04812"/>
            <a:ext cx="120396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31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178C-3429-4CFA-8B4F-4039839E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12F47-BF4C-4701-B45D-7FE773197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298AA-6195-4970-A459-6DA2F76B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347662"/>
            <a:ext cx="1207770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0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A5D-EFA9-4408-95CF-21290BD9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360DC-E934-472B-BD6D-4CF337FE3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F866A-E957-469F-80E4-52B156766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595312"/>
            <a:ext cx="1203007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74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BA35-1378-48A9-877E-9AFAE7F2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1C6EC-3B2D-4276-8E5B-0A169E43B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F43CE-52EE-4501-89FE-BABFA737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47625"/>
            <a:ext cx="1203007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12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013D-E958-4C44-8480-4489BC96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задач регрессии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E6DBA-EB1D-4351-B0ED-40F848B07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9312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B369-FB91-493D-BDBF-D9FA84B6D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989D6-6058-43FD-B900-2CF962A5B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2D7DE-6018-4E9E-800B-F2D82801D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242887"/>
            <a:ext cx="1207770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24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2B3E3-9E9E-44C2-B457-888F2F082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FE638-D5D0-4361-AE01-ADE6E1F4A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0F040-904A-41D8-A631-67524F8F6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157162"/>
            <a:ext cx="120872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68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9C25-01F5-42B1-9815-9331B5A7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задач ранжирования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510E6-5D7A-4EEC-9F9F-5F65D90DF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423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E1B3-61AB-4462-9F19-0E7352F3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4A162-D7C4-4777-8549-C48F4C2F0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47BC4-CE4F-43B8-A6D7-0161DE08A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319087"/>
            <a:ext cx="120777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64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D4F6D-EFFB-4934-9036-39E52BD3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первой части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A9976-0935-478C-A1A8-F8B8BB6DA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A896E-D859-4AB4-8A7E-637F11145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563"/>
          <a:stretch/>
        </p:blipFill>
        <p:spPr>
          <a:xfrm>
            <a:off x="0" y="1690688"/>
            <a:ext cx="12192000" cy="451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0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9F51-4CAB-4C81-8919-2F700EF04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2847A-D9E6-426A-9703-FF9CB12BA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89D22-53F6-4A18-B0C0-6D40F7039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200025"/>
            <a:ext cx="1201102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00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B120E-7932-47AB-B683-C68B378D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0DA8-5905-4312-8485-2E3AD1BA4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35ACEE-9765-452F-B44F-21B0287A2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90487"/>
            <a:ext cx="1204912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72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C0086-CB73-42F5-9CF3-61096581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7C9B5-B874-43A2-AF7D-0CB05167B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797FE6-04A7-4F1B-9589-8DC67C580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5" b="1334"/>
          <a:stretch/>
        </p:blipFill>
        <p:spPr>
          <a:xfrm>
            <a:off x="340016" y="134112"/>
            <a:ext cx="11511968" cy="66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42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D6986-95E9-4C66-AB9D-A62766F7E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классификации изображений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E0EA7-E8DB-4780-9DA5-FB2738953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Объект – изображение</a:t>
            </a:r>
            <a:endParaRPr lang="en-US" dirty="0"/>
          </a:p>
          <a:p>
            <a:r>
              <a:rPr lang="ru-RU" dirty="0"/>
              <a:t>Предсказать – класс из заданного списка, к которому относится изображение</a:t>
            </a:r>
          </a:p>
          <a:p>
            <a:pPr lvl="1"/>
            <a:r>
              <a:rPr lang="ru-RU" dirty="0"/>
              <a:t>Обучающие данные готовятся людьми-асессорами</a:t>
            </a:r>
          </a:p>
          <a:p>
            <a:r>
              <a:rPr lang="ru-RU" dirty="0"/>
              <a:t>Признаки:</a:t>
            </a:r>
          </a:p>
          <a:p>
            <a:pPr lvl="1"/>
            <a:r>
              <a:rPr lang="ru-RU" dirty="0"/>
              <a:t>значения яркостей </a:t>
            </a:r>
            <a:r>
              <a:rPr lang="en-US" dirty="0"/>
              <a:t>RGB</a:t>
            </a:r>
            <a:r>
              <a:rPr lang="ru-RU" dirty="0"/>
              <a:t> по пикселям</a:t>
            </a:r>
          </a:p>
          <a:p>
            <a:pPr lvl="1"/>
            <a:r>
              <a:rPr lang="ru-RU" dirty="0"/>
              <a:t>текст на странице с изображением</a:t>
            </a:r>
          </a:p>
          <a:p>
            <a:pPr lvl="1"/>
            <a:r>
              <a:rPr lang="ru-RU" dirty="0"/>
              <a:t>...</a:t>
            </a:r>
          </a:p>
          <a:p>
            <a:r>
              <a:rPr lang="ru-RU" dirty="0"/>
              <a:t>Особенности</a:t>
            </a:r>
          </a:p>
          <a:p>
            <a:pPr lvl="1"/>
            <a:r>
              <a:rPr lang="ru-RU" dirty="0"/>
              <a:t>изображение может относиться к нескольким классам сразу</a:t>
            </a:r>
          </a:p>
          <a:p>
            <a:pPr lvl="1"/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2611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12BB-E736-45AA-89F3-0F7BBF530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Нейронная сеть</a:t>
            </a:r>
            <a:r>
              <a:rPr lang="en-US" dirty="0"/>
              <a:t> </a:t>
            </a:r>
            <a:r>
              <a:rPr lang="ru-RU" dirty="0"/>
              <a:t>как классификатор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106A-92E6-420C-BC8F-0FAA9B3B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X – множество картинок</a:t>
            </a:r>
          </a:p>
          <a:p>
            <a:r>
              <a:rPr lang="en-US" dirty="0"/>
              <a:t>M – </a:t>
            </a:r>
            <a:r>
              <a:rPr lang="ru-RU" dirty="0"/>
              <a:t>множество</a:t>
            </a:r>
            <a:r>
              <a:rPr lang="en-US" dirty="0"/>
              <a:t> </a:t>
            </a:r>
            <a:r>
              <a:rPr lang="ru-RU" dirty="0"/>
              <a:t>классов картинок</a:t>
            </a:r>
          </a:p>
          <a:p>
            <a:pPr lvl="1"/>
            <a:r>
              <a:rPr lang="en-US" dirty="0"/>
              <a:t>M</a:t>
            </a:r>
            <a:r>
              <a:rPr lang="ru-RU" dirty="0"/>
              <a:t> &lt;&lt; 100K</a:t>
            </a:r>
          </a:p>
          <a:p>
            <a:r>
              <a:rPr lang="ru-RU" dirty="0"/>
              <a:t>Нейронная сеть g(x, θ): X × Θ --&gt; </a:t>
            </a:r>
            <a:r>
              <a:rPr lang="en-US" dirty="0"/>
              <a:t>[0,1]</a:t>
            </a:r>
            <a:r>
              <a:rPr lang="en-US" baseline="30000" dirty="0"/>
              <a:t>M</a:t>
            </a:r>
            <a:r>
              <a:rPr lang="ru-RU" dirty="0"/>
              <a:t> </a:t>
            </a:r>
          </a:p>
          <a:p>
            <a:pPr lvl="1"/>
            <a:r>
              <a:rPr lang="ru-RU" dirty="0"/>
              <a:t>суперпозиция стандартных функций-</a:t>
            </a:r>
            <a:r>
              <a:rPr lang="ru-RU" u="sng" dirty="0"/>
              <a:t>слоёв</a:t>
            </a:r>
            <a:endParaRPr lang="en-US" u="sng" dirty="0"/>
          </a:p>
          <a:p>
            <a:pPr lvl="2"/>
            <a:r>
              <a:rPr lang="ru-RU" dirty="0"/>
              <a:t>слой – функция</a:t>
            </a:r>
            <a:r>
              <a:rPr lang="en-US" dirty="0"/>
              <a:t> </a:t>
            </a:r>
            <a:r>
              <a:rPr lang="ru-RU" dirty="0"/>
              <a:t>вектор --</a:t>
            </a:r>
            <a:r>
              <a:rPr lang="en-US" dirty="0"/>
              <a:t>&gt; </a:t>
            </a:r>
            <a:r>
              <a:rPr lang="ru-RU" dirty="0"/>
              <a:t>вектор</a:t>
            </a:r>
            <a:endParaRPr lang="ru-RU" baseline="30000" dirty="0"/>
          </a:p>
          <a:p>
            <a:pPr lvl="1"/>
            <a:r>
              <a:rPr lang="ru-RU" dirty="0"/>
              <a:t>вычисление g задаётся графом</a:t>
            </a:r>
          </a:p>
          <a:p>
            <a:pPr lvl="1"/>
            <a:r>
              <a:rPr lang="ru-RU" u="sng" dirty="0"/>
              <a:t>веса</a:t>
            </a:r>
            <a:r>
              <a:rPr lang="ru-RU" dirty="0"/>
              <a:t> θ </a:t>
            </a:r>
            <a:r>
              <a:rPr lang="ru-RU" dirty="0">
                <a:sym typeface="Symbol" panose="05050102010706020507" pitchFamily="18" charset="2"/>
              </a:rPr>
              <a:t></a:t>
            </a:r>
            <a:r>
              <a:rPr lang="ru-RU" dirty="0"/>
              <a:t> Θ </a:t>
            </a:r>
            <a:r>
              <a:rPr lang="ru-RU" dirty="0">
                <a:sym typeface="Symbol" panose="05050102010706020507" pitchFamily="18" charset="2"/>
              </a:rPr>
              <a:t> </a:t>
            </a:r>
            <a:r>
              <a:rPr lang="en-US" dirty="0">
                <a:sym typeface="Symbol" panose="05050102010706020507" pitchFamily="18" charset="2"/>
              </a:rPr>
              <a:t>R</a:t>
            </a:r>
            <a:r>
              <a:rPr lang="en-US" baseline="30000" dirty="0">
                <a:sym typeface="Symbol" panose="05050102010706020507" pitchFamily="18" charset="2"/>
              </a:rPr>
              <a:t>N</a:t>
            </a:r>
            <a:endParaRPr lang="ru-RU" baseline="30000" dirty="0"/>
          </a:p>
          <a:p>
            <a:pPr lvl="2"/>
            <a:r>
              <a:rPr lang="ru-RU" dirty="0"/>
              <a:t>размерность </a:t>
            </a:r>
            <a:r>
              <a:rPr lang="en-US" dirty="0">
                <a:sym typeface="Symbol" panose="05050102010706020507" pitchFamily="18" charset="2"/>
              </a:rPr>
              <a:t>N</a:t>
            </a:r>
            <a:r>
              <a:rPr lang="ru-RU" dirty="0"/>
              <a:t> &gt;&gt; 10M</a:t>
            </a:r>
          </a:p>
          <a:p>
            <a:pPr lvl="1"/>
            <a:r>
              <a:rPr lang="ru-RU" dirty="0"/>
              <a:t>яркости RGB по пикселям x</a:t>
            </a:r>
          </a:p>
          <a:p>
            <a:pPr lvl="1"/>
            <a:r>
              <a:rPr lang="ru-RU" dirty="0"/>
              <a:t>g(x, θ) – вектор оценок вероятностей того, что </a:t>
            </a:r>
            <a:r>
              <a:rPr lang="en-US" dirty="0"/>
              <a:t>x </a:t>
            </a:r>
            <a:r>
              <a:rPr lang="ru-RU" dirty="0"/>
              <a:t>относится к каждому из классов</a:t>
            </a:r>
          </a:p>
          <a:p>
            <a:pPr lvl="2"/>
            <a:r>
              <a:rPr lang="ru-RU" dirty="0"/>
              <a:t>обычно сумма элементов == 1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3313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12BB-E736-45AA-89F3-0F7BBF530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Нейронная сеть как классификатор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106A-92E6-420C-BC8F-0FAA9B3B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905E9-19DA-4185-BB5B-5121A9903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33" y="2479440"/>
            <a:ext cx="7785293" cy="32505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A04788-AB87-42C9-B12A-39A69005E4D8}"/>
              </a:ext>
            </a:extLst>
          </p:cNvPr>
          <p:cNvSpPr txBox="1"/>
          <p:nvPr/>
        </p:nvSpPr>
        <p:spPr>
          <a:xfrm>
            <a:off x="3083556" y="3934709"/>
            <a:ext cx="261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</a:t>
            </a:r>
            <a:endParaRPr lang="ru-RU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05B1C7-9513-4AFB-94A8-1E7FD7E7DBE0}"/>
              </a:ext>
            </a:extLst>
          </p:cNvPr>
          <p:cNvSpPr txBox="1"/>
          <p:nvPr/>
        </p:nvSpPr>
        <p:spPr>
          <a:xfrm>
            <a:off x="8909331" y="4242486"/>
            <a:ext cx="745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g(x, θ)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D3B761-5BBE-4AC0-BB5C-F7032F769CF7}"/>
              </a:ext>
            </a:extLst>
          </p:cNvPr>
          <p:cNvSpPr txBox="1"/>
          <p:nvPr/>
        </p:nvSpPr>
        <p:spPr>
          <a:xfrm>
            <a:off x="4382721" y="5365344"/>
            <a:ext cx="342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промежуточные результаты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E77E89-3FD0-4BAA-9439-B76EC97A95E8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098796" y="5108820"/>
            <a:ext cx="997204" cy="2565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BFEAD3-F7FD-48C2-B6ED-692979B9E52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6096000" y="4927732"/>
            <a:ext cx="296136" cy="4376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CB07483-0697-4FFA-A77C-EE870AC594C9}"/>
              </a:ext>
            </a:extLst>
          </p:cNvPr>
          <p:cNvSpPr txBox="1"/>
          <p:nvPr/>
        </p:nvSpPr>
        <p:spPr>
          <a:xfrm>
            <a:off x="4365194" y="1975171"/>
            <a:ext cx="75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слой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0143030-55E3-4E18-88AD-11EF4FC90548}"/>
              </a:ext>
            </a:extLst>
          </p:cNvPr>
          <p:cNvSpPr/>
          <p:nvPr/>
        </p:nvSpPr>
        <p:spPr>
          <a:xfrm>
            <a:off x="3937686" y="2331308"/>
            <a:ext cx="691979" cy="1911178"/>
          </a:xfrm>
          <a:custGeom>
            <a:avLst/>
            <a:gdLst>
              <a:gd name="connsiteX0" fmla="*/ 691979 w 691979"/>
              <a:gd name="connsiteY0" fmla="*/ 0 h 1911178"/>
              <a:gd name="connsiteX1" fmla="*/ 296563 w 691979"/>
              <a:gd name="connsiteY1" fmla="*/ 766119 h 1911178"/>
              <a:gd name="connsiteX2" fmla="*/ 0 w 691979"/>
              <a:gd name="connsiteY2" fmla="*/ 1911178 h 1911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979" h="1911178">
                <a:moveTo>
                  <a:pt x="691979" y="0"/>
                </a:moveTo>
                <a:cubicBezTo>
                  <a:pt x="551936" y="223794"/>
                  <a:pt x="411893" y="447589"/>
                  <a:pt x="296563" y="766119"/>
                </a:cubicBezTo>
                <a:cubicBezTo>
                  <a:pt x="181233" y="1084649"/>
                  <a:pt x="90616" y="1497913"/>
                  <a:pt x="0" y="1911178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5D2736E-B5AA-4552-8DFE-C21B6BF36ECE}"/>
              </a:ext>
            </a:extLst>
          </p:cNvPr>
          <p:cNvSpPr/>
          <p:nvPr/>
        </p:nvSpPr>
        <p:spPr>
          <a:xfrm>
            <a:off x="4670854" y="2331308"/>
            <a:ext cx="1219200" cy="1861751"/>
          </a:xfrm>
          <a:custGeom>
            <a:avLst/>
            <a:gdLst>
              <a:gd name="connsiteX0" fmla="*/ 0 w 1219200"/>
              <a:gd name="connsiteY0" fmla="*/ 0 h 1861751"/>
              <a:gd name="connsiteX1" fmla="*/ 897924 w 1219200"/>
              <a:gd name="connsiteY1" fmla="*/ 411892 h 1861751"/>
              <a:gd name="connsiteX2" fmla="*/ 1219200 w 1219200"/>
              <a:gd name="connsiteY2" fmla="*/ 1861751 h 1861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" h="1861751">
                <a:moveTo>
                  <a:pt x="0" y="0"/>
                </a:moveTo>
                <a:cubicBezTo>
                  <a:pt x="347362" y="50800"/>
                  <a:pt x="694724" y="101600"/>
                  <a:pt x="897924" y="411892"/>
                </a:cubicBezTo>
                <a:cubicBezTo>
                  <a:pt x="1101124" y="722184"/>
                  <a:pt x="1160162" y="1291967"/>
                  <a:pt x="1219200" y="1861751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522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7B7C-B7FC-4575-A0D5-B41696F2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–</a:t>
            </a:r>
            <a:r>
              <a:rPr lang="en-US" dirty="0"/>
              <a:t> Tiny VGG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4CCD01-A165-42C0-8B1D-16AF3785C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798" y="1825625"/>
            <a:ext cx="9086404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CA1E56-B024-4873-9AC8-93AD9D2A1197}"/>
              </a:ext>
            </a:extLst>
          </p:cNvPr>
          <p:cNvSpPr txBox="1"/>
          <p:nvPr/>
        </p:nvSpPr>
        <p:spPr>
          <a:xfrm rot="16200000">
            <a:off x="-896652" y="3839478"/>
            <a:ext cx="4366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https://cs231n.github.io/convolutional-networks/</a:t>
            </a:r>
            <a:r>
              <a:rPr lang="ru-RU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99474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7B7C-B7FC-4575-A0D5-B41696F2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–</a:t>
            </a:r>
            <a:r>
              <a:rPr lang="en-US" dirty="0"/>
              <a:t> CIFAR-10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8EB47-D5C0-4D6F-BA2C-327F455F8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E752D7-7B70-4C94-A96E-B1FC27F33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35392" y="-766588"/>
            <a:ext cx="4321218" cy="9535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4BE623-8263-4E79-A0D3-0FAF5A083947}"/>
              </a:ext>
            </a:extLst>
          </p:cNvPr>
          <p:cNvSpPr txBox="1"/>
          <p:nvPr/>
        </p:nvSpPr>
        <p:spPr>
          <a:xfrm>
            <a:off x="4324784" y="5823349"/>
            <a:ext cx="6539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топология с помощью </a:t>
            </a:r>
            <a:r>
              <a:rPr lang="en-US" sz="1600" dirty="0">
                <a:hlinkClick r:id="rId3"/>
              </a:rPr>
              <a:t>https://ethereon.github.io/netscope/quickstart.html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E8B273-580F-4607-B40C-79A35D5AC8EB}"/>
              </a:ext>
            </a:extLst>
          </p:cNvPr>
          <p:cNvSpPr txBox="1"/>
          <p:nvPr/>
        </p:nvSpPr>
        <p:spPr>
          <a:xfrm rot="16200000">
            <a:off x="-824896" y="3832016"/>
            <a:ext cx="3816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4"/>
              </a:rPr>
              <a:t>http://www.cs.toronto.edu/~kriz/cifar.html</a:t>
            </a:r>
            <a:r>
              <a:rPr lang="ru-RU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5423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D20BB-18E9-4901-BA22-D0C83AF18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– </a:t>
            </a:r>
            <a:r>
              <a:rPr lang="en-US" dirty="0" err="1"/>
              <a:t>GoogleNet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00B130-C3A1-462E-A187-E20C6988C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4554774" y="-1534532"/>
            <a:ext cx="3082452" cy="11154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40BD18-4B24-4A3A-90C1-3FFDD541BAC1}"/>
              </a:ext>
            </a:extLst>
          </p:cNvPr>
          <p:cNvSpPr txBox="1"/>
          <p:nvPr/>
        </p:nvSpPr>
        <p:spPr>
          <a:xfrm>
            <a:off x="4324784" y="5823349"/>
            <a:ext cx="6539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топология с помощью </a:t>
            </a:r>
            <a:r>
              <a:rPr lang="en-US" sz="1600" dirty="0">
                <a:hlinkClick r:id="rId3"/>
              </a:rPr>
              <a:t>https://ethereon.github.io/netscope/quickstart.html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88593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EDD0E-DC56-4337-9AAB-9A4C86A05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Свёртка (конволюция</a:t>
            </a:r>
            <a:r>
              <a:rPr lang="en-US" dirty="0"/>
              <a:t>, convolution</a:t>
            </a:r>
            <a:r>
              <a:rPr lang="ru-RU" dirty="0"/>
              <a:t>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DBD47F0-CBA7-4557-BE84-A9E875151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9619"/>
            <a:ext cx="10515600" cy="39433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3B431A-1A0E-4230-BA53-9AF81F0A8380}"/>
              </a:ext>
            </a:extLst>
          </p:cNvPr>
          <p:cNvSpPr txBox="1"/>
          <p:nvPr/>
        </p:nvSpPr>
        <p:spPr>
          <a:xfrm>
            <a:off x="3066147" y="5803692"/>
            <a:ext cx="8287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https://medium.com/analytics-vidhya/convolutional-neural-networks-demystified-80f72c1ea31b</a:t>
            </a:r>
            <a:r>
              <a:rPr lang="ru-RU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4761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7FE97-7ECE-4821-8F65-540EEE13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B677A-B36B-4748-A952-BF8E10D2D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C3A45-6F60-437D-8FF4-9D4C797E7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71437"/>
            <a:ext cx="120967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56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057D4-0187-4556-AE39-C657317D2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9155" y="1825625"/>
            <a:ext cx="48736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77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486041-AE5B-48DD-A48F-47C06473B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9016" y="1825625"/>
            <a:ext cx="48539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07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926CAC-227B-4BA8-9A30-BCA9534C7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8286" y="1825625"/>
            <a:ext cx="48554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88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6064B-91D5-45E4-B2DC-5A5FC096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ru-RU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082263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5AAF80-5B4F-4D48-A6EF-B80675F96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6864" y="1825625"/>
            <a:ext cx="49182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96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34DBB3-61DA-416B-989F-F3881F4FD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9478" y="1825625"/>
            <a:ext cx="48530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3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6064B-91D5-45E4-B2DC-5A5FC096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ru-RU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672924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FAC625-190F-40C2-BCC8-C79CD5640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5006" y="1825625"/>
            <a:ext cx="48819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27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49954-1DDC-494F-897D-EF0138230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ru-RU" dirty="0"/>
              <a:t>Наивный</a:t>
            </a:r>
            <a:r>
              <a:rPr lang="en-US" dirty="0"/>
              <a:t>]</a:t>
            </a:r>
            <a:r>
              <a:rPr lang="ru-RU" dirty="0"/>
              <a:t> псевдо-код </a:t>
            </a:r>
            <a:r>
              <a:rPr lang="ru-RU" dirty="0" err="1"/>
              <a:t>свёрточного</a:t>
            </a:r>
            <a:r>
              <a:rPr lang="ru-RU" dirty="0"/>
              <a:t> слоя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008A0A-09EB-419B-851D-1A8099482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066" b="1573"/>
          <a:stretch/>
        </p:blipFill>
        <p:spPr>
          <a:xfrm>
            <a:off x="2413685" y="1952368"/>
            <a:ext cx="7364630" cy="411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79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E28C-38A2-4874-B8B0-F7289F5C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Пулинг</a:t>
            </a:r>
            <a:r>
              <a:rPr lang="en-US" dirty="0"/>
              <a:t> (Pooling)</a:t>
            </a:r>
            <a:endParaRPr lang="ru-RU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4ED15AF-58F3-476B-93B2-69D5E9211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44" y="1927032"/>
            <a:ext cx="5676900" cy="41814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C9BCCB-4A63-4005-BED2-6118D97C41C4}"/>
              </a:ext>
            </a:extLst>
          </p:cNvPr>
          <p:cNvSpPr txBox="1"/>
          <p:nvPr/>
        </p:nvSpPr>
        <p:spPr>
          <a:xfrm>
            <a:off x="6829166" y="1798993"/>
            <a:ext cx="4396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с размером области 2х2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4378-5680-41E7-BD5C-CD158DE652DF}"/>
              </a:ext>
            </a:extLst>
          </p:cNvPr>
          <p:cNvSpPr/>
          <p:nvPr/>
        </p:nvSpPr>
        <p:spPr>
          <a:xfrm>
            <a:off x="4085968" y="4283676"/>
            <a:ext cx="3542270" cy="2061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020C8-F293-4CBF-A340-839201EC317A}"/>
              </a:ext>
            </a:extLst>
          </p:cNvPr>
          <p:cNvSpPr txBox="1"/>
          <p:nvPr/>
        </p:nvSpPr>
        <p:spPr>
          <a:xfrm rot="16200000">
            <a:off x="922638" y="4017769"/>
            <a:ext cx="802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59CB6-378F-4D3E-9693-E6549B32B616}"/>
              </a:ext>
            </a:extLst>
          </p:cNvPr>
          <p:cNvSpPr txBox="1"/>
          <p:nvPr/>
        </p:nvSpPr>
        <p:spPr>
          <a:xfrm>
            <a:off x="2546951" y="256116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Width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7377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044E3-3556-4FB2-B147-051D35758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A2953-A66E-48AC-8F4B-025DC7545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01D4A-3441-4CFF-9FBD-21BA9A1B3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42862"/>
            <a:ext cx="1208722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549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E28C-38A2-4874-B8B0-F7289F5C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Пулинговый</a:t>
            </a:r>
            <a:r>
              <a:rPr lang="ru-RU" dirty="0"/>
              <a:t> слой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4378-5680-41E7-BD5C-CD158DE652DF}"/>
              </a:ext>
            </a:extLst>
          </p:cNvPr>
          <p:cNvSpPr/>
          <p:nvPr/>
        </p:nvSpPr>
        <p:spPr>
          <a:xfrm>
            <a:off x="4085968" y="4283676"/>
            <a:ext cx="3542270" cy="2061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4F776-1134-4F92-B7DC-20EA4598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d in range(0, Depth):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Output[d, :, :] = Pooling(Input[d, :, :])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798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4185A-7735-4E77-B7A0-CC12622B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Положительная срезка (</a:t>
            </a:r>
            <a:r>
              <a:rPr lang="en-US" dirty="0" err="1"/>
              <a:t>ReLU</a:t>
            </a:r>
            <a:r>
              <a:rPr lang="ru-RU" dirty="0"/>
              <a:t>)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84083D7-A61C-40EC-ACF4-F77D0B016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982" y="1825625"/>
            <a:ext cx="6862035" cy="4351338"/>
          </a:xfrm>
        </p:spPr>
      </p:pic>
    </p:spTree>
    <p:extLst>
      <p:ext uri="{BB962C8B-B14F-4D97-AF65-F5344CB8AC3E}">
        <p14:creationId xmlns:p14="http://schemas.microsoft.com/office/powerpoint/2010/main" val="3986819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E28C-38A2-4874-B8B0-F7289F5C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Слой </a:t>
            </a:r>
            <a:r>
              <a:rPr lang="en-US" dirty="0" err="1"/>
              <a:t>ReLU</a:t>
            </a:r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4378-5680-41E7-BD5C-CD158DE652DF}"/>
              </a:ext>
            </a:extLst>
          </p:cNvPr>
          <p:cNvSpPr/>
          <p:nvPr/>
        </p:nvSpPr>
        <p:spPr>
          <a:xfrm>
            <a:off x="4085968" y="4283676"/>
            <a:ext cx="3542270" cy="2061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4F776-1134-4F92-B7DC-20EA4598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for d in range(0, Depth):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for h in range(0, Height):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	for w in range(0, Width):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		Output[d, h, w] = </a:t>
            </a:r>
            <a:r>
              <a:rPr lang="en-US" sz="2400" dirty="0" err="1">
                <a:latin typeface="Consolas" panose="020B0609020204030204" pitchFamily="49" charset="0"/>
              </a:rPr>
              <a:t>ReLU</a:t>
            </a:r>
            <a:r>
              <a:rPr lang="en-US" sz="2400" dirty="0">
                <a:latin typeface="Consolas" panose="020B0609020204030204" pitchFamily="49" charset="0"/>
              </a:rPr>
              <a:t>(Input[d, h, w])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4104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B219-1D99-4B05-86F3-9FB2CC09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методом спуска по градиенту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/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</a:t>
                </a:r>
                <a:r>
                  <a:rPr lang="ru-RU" sz="2400" dirty="0"/>
                  <a:t> -- предсказание нейронной сети с весами </a:t>
                </a:r>
                <a:r>
                  <a:rPr lang="el-GR" sz="2400" dirty="0"/>
                  <a:t>θ</a:t>
                </a:r>
                <a:r>
                  <a:rPr lang="ru-RU" sz="2400" dirty="0"/>
                  <a:t> для 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endParaRPr lang="ru-RU" sz="2400" dirty="0"/>
              </a:p>
              <a:p>
                <a:endParaRPr lang="ru-RU" sz="800" dirty="0"/>
              </a:p>
              <a:p>
                <a:r>
                  <a:rPr lang="en-US" sz="2400" dirty="0" err="1"/>
                  <a:t>y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 –</a:t>
                </a:r>
                <a:r>
                  <a:rPr lang="ru-RU" sz="2400" dirty="0"/>
                  <a:t> правильный класс</a:t>
                </a:r>
                <a:r>
                  <a:rPr lang="en-US" sz="2400" dirty="0"/>
                  <a:t> </a:t>
                </a:r>
                <a:r>
                  <a:rPr lang="ru-RU" sz="2400" dirty="0"/>
                  <a:t>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r>
                  <a:rPr lang="ru-RU" sz="2400" baseline="-25000" dirty="0"/>
                  <a:t> </a:t>
                </a:r>
                <a:r>
                  <a:rPr lang="ru-RU" sz="2400" dirty="0"/>
                  <a:t>(обычно какой-то единичный вектор)</a:t>
                </a:r>
              </a:p>
              <a:p>
                <a:endParaRPr lang="ru-RU" sz="800" dirty="0"/>
              </a:p>
              <a:p>
                <a:r>
                  <a:rPr lang="en-US" sz="2400" dirty="0"/>
                  <a:t>L(</a:t>
                </a:r>
                <a:r>
                  <a:rPr lang="el-GR" sz="2400" dirty="0"/>
                  <a:t>θ</a:t>
                </a:r>
                <a:r>
                  <a:rPr lang="en-US" sz="2400" dirty="0"/>
                  <a:t>) = </a:t>
                </a:r>
                <a:r>
                  <a:rPr lang="el-GR" sz="2400" dirty="0"/>
                  <a:t>Σ</a:t>
                </a:r>
                <a:r>
                  <a:rPr lang="en-US" sz="2400" dirty="0"/>
                  <a:t>(g(x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 – </a:t>
                </a:r>
                <a:r>
                  <a:rPr lang="en-US" sz="2400" dirty="0" err="1"/>
                  <a:t>y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)</a:t>
                </a:r>
                <a:r>
                  <a:rPr lang="en-US" sz="2400" baseline="30000" dirty="0"/>
                  <a:t>2</a:t>
                </a:r>
                <a:r>
                  <a:rPr lang="ru-RU" sz="2400" baseline="30000" dirty="0"/>
                  <a:t>  </a:t>
                </a:r>
                <a:r>
                  <a:rPr lang="ru-RU" sz="2400" dirty="0"/>
                  <a:t>-- значение функции потерь для весов </a:t>
                </a:r>
                <a:r>
                  <a:rPr lang="el-GR" sz="2400" dirty="0"/>
                  <a:t>θ</a:t>
                </a:r>
                <a:endParaRPr lang="en-US" sz="2400" dirty="0"/>
              </a:p>
              <a:p>
                <a:endParaRPr lang="ru-RU" sz="800" dirty="0"/>
              </a:p>
              <a:p>
                <a:r>
                  <a:rPr lang="ru-RU" sz="2400" dirty="0"/>
                  <a:t>Линии уровня </a:t>
                </a:r>
                <a:r>
                  <a:rPr lang="en-US" sz="2400" dirty="0"/>
                  <a:t>L(</a:t>
                </a:r>
                <a:r>
                  <a:rPr lang="el-GR" sz="2400" dirty="0"/>
                  <a:t>θ</a:t>
                </a:r>
                <a:r>
                  <a:rPr lang="en-US" sz="2400" dirty="0"/>
                  <a:t>)</a:t>
                </a:r>
                <a:r>
                  <a:rPr lang="ru-RU" sz="2400" dirty="0"/>
                  <a:t> = </a:t>
                </a:r>
                <a:r>
                  <a:rPr lang="en-US" sz="2400" dirty="0"/>
                  <a:t>const</a:t>
                </a:r>
                <a:endParaRPr lang="ru-RU" sz="2400" dirty="0"/>
              </a:p>
              <a:p>
                <a:endParaRPr lang="ru-RU" sz="800" dirty="0">
                  <a:sym typeface="Symbol" panose="05050102010706020507" pitchFamily="18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400" dirty="0">
                    <a:sym typeface="Symbol" panose="05050102010706020507" pitchFamily="18" charset="2"/>
                  </a:rPr>
                  <a:t> -- шаги по градиенту</a:t>
                </a:r>
              </a:p>
              <a:p>
                <a:endParaRPr lang="ru-RU" sz="800" dirty="0">
                  <a:sym typeface="Symbol" panose="05050102010706020507" pitchFamily="18" charset="2"/>
                </a:endParaRPr>
              </a:p>
              <a:p>
                <a:r>
                  <a:rPr lang="en-US" sz="2400" dirty="0">
                    <a:sym typeface="Symbol" panose="05050102010706020507" pitchFamily="18" charset="2"/>
                  </a:rPr>
                  <a:t></a:t>
                </a:r>
                <a:r>
                  <a:rPr lang="en-US" sz="2400" baseline="-25000" dirty="0" err="1">
                    <a:sym typeface="Symbol" panose="05050102010706020507" pitchFamily="18" charset="2"/>
                  </a:rPr>
                  <a:t>i</a:t>
                </a:r>
                <a:r>
                  <a:rPr lang="ru-RU" sz="2400" dirty="0">
                    <a:sym typeface="Symbol" panose="05050102010706020507" pitchFamily="18" charset="2"/>
                  </a:rPr>
                  <a:t> -- длина шага по градиенту</a:t>
                </a:r>
                <a:endParaRPr lang="ru-RU" sz="2400" baseline="-25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blipFill>
                <a:blip r:embed="rId2"/>
                <a:stretch>
                  <a:fillRect l="-1676" t="-1159" r="-2346" b="-2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 descr="Chart, radar chart&#10;&#10;Description automatically generated">
            <a:extLst>
              <a:ext uri="{FF2B5EF4-FFF2-40B4-BE49-F238E27FC236}">
                <a16:creationId xmlns:a16="http://schemas.microsoft.com/office/drawing/2014/main" id="{115DC0D4-58AF-4C4D-9CFF-7BE5A67A2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81" y="1690688"/>
            <a:ext cx="3964735" cy="4351338"/>
          </a:xfr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F293EB-23BD-49D4-ACA9-1FC8835BC1DD}"/>
              </a:ext>
            </a:extLst>
          </p:cNvPr>
          <p:cNvSpPr/>
          <p:nvPr/>
        </p:nvSpPr>
        <p:spPr>
          <a:xfrm flipV="1">
            <a:off x="5037138" y="3136910"/>
            <a:ext cx="1257547" cy="1152757"/>
          </a:xfrm>
          <a:custGeom>
            <a:avLst/>
            <a:gdLst>
              <a:gd name="connsiteX0" fmla="*/ 1194487 w 1194487"/>
              <a:gd name="connsiteY0" fmla="*/ 0 h 247135"/>
              <a:gd name="connsiteX1" fmla="*/ 0 w 1194487"/>
              <a:gd name="connsiteY1" fmla="*/ 247135 h 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487" h="247135">
                <a:moveTo>
                  <a:pt x="1194487" y="0"/>
                </a:moveTo>
                <a:lnTo>
                  <a:pt x="0" y="247135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86B2DD-FF83-4AF5-8536-E386D34583A7}"/>
              </a:ext>
            </a:extLst>
          </p:cNvPr>
          <p:cNvSpPr/>
          <p:nvPr/>
        </p:nvSpPr>
        <p:spPr>
          <a:xfrm flipV="1">
            <a:off x="4917989" y="3654468"/>
            <a:ext cx="1381115" cy="654739"/>
          </a:xfrm>
          <a:custGeom>
            <a:avLst/>
            <a:gdLst>
              <a:gd name="connsiteX0" fmla="*/ 1318054 w 1318054"/>
              <a:gd name="connsiteY0" fmla="*/ 0 h 716691"/>
              <a:gd name="connsiteX1" fmla="*/ 0 w 1318054"/>
              <a:gd name="connsiteY1" fmla="*/ 716691 h 71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054" h="716691">
                <a:moveTo>
                  <a:pt x="1318054" y="0"/>
                </a:moveTo>
                <a:lnTo>
                  <a:pt x="0" y="716691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6150D-D1CE-45B9-B065-8A4C56FD03A2}"/>
              </a:ext>
            </a:extLst>
          </p:cNvPr>
          <p:cNvSpPr txBox="1"/>
          <p:nvPr/>
        </p:nvSpPr>
        <p:spPr>
          <a:xfrm>
            <a:off x="1499289" y="5057409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1</a:t>
            </a:r>
            <a:endParaRPr lang="ru-RU" sz="14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074DD-7937-4D7C-9FF9-842F514B8334}"/>
              </a:ext>
            </a:extLst>
          </p:cNvPr>
          <p:cNvSpPr txBox="1"/>
          <p:nvPr/>
        </p:nvSpPr>
        <p:spPr>
          <a:xfrm>
            <a:off x="1998846" y="4550781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2</a:t>
            </a:r>
            <a:endParaRPr lang="ru-RU" sz="14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C632C6-EA2D-4463-928F-D902532B5817}"/>
              </a:ext>
            </a:extLst>
          </p:cNvPr>
          <p:cNvSpPr txBox="1"/>
          <p:nvPr/>
        </p:nvSpPr>
        <p:spPr>
          <a:xfrm>
            <a:off x="2233624" y="4309207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3</a:t>
            </a:r>
            <a:endParaRPr lang="ru-RU" sz="14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A8F217-AC2E-47EE-9B15-E23C431E6906}"/>
              </a:ext>
            </a:extLst>
          </p:cNvPr>
          <p:cNvSpPr txBox="1"/>
          <p:nvPr/>
        </p:nvSpPr>
        <p:spPr>
          <a:xfrm>
            <a:off x="2421511" y="4067633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4</a:t>
            </a:r>
            <a:endParaRPr lang="ru-RU" sz="14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05897E-352F-4AB5-97E5-A5BA94AD2CC7}"/>
              </a:ext>
            </a:extLst>
          </p:cNvPr>
          <p:cNvSpPr txBox="1"/>
          <p:nvPr/>
        </p:nvSpPr>
        <p:spPr>
          <a:xfrm>
            <a:off x="2617636" y="3898086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5</a:t>
            </a:r>
            <a:endParaRPr lang="ru-RU" sz="1400" baseline="-25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4AD2EB-C869-87DD-D300-8883384C9F5A}"/>
              </a:ext>
            </a:extLst>
          </p:cNvPr>
          <p:cNvCxnSpPr>
            <a:cxnSpLocks/>
          </p:cNvCxnSpPr>
          <p:nvPr/>
        </p:nvCxnSpPr>
        <p:spPr>
          <a:xfrm flipV="1">
            <a:off x="2133600" y="4807225"/>
            <a:ext cx="4165504" cy="25018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57CFA5-BAC0-5E32-B8EF-A67F381D812F}"/>
              </a:ext>
            </a:extLst>
          </p:cNvPr>
          <p:cNvCxnSpPr>
            <a:cxnSpLocks/>
          </p:cNvCxnSpPr>
          <p:nvPr/>
        </p:nvCxnSpPr>
        <p:spPr>
          <a:xfrm>
            <a:off x="2487827" y="4769708"/>
            <a:ext cx="381127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E4070A5-C267-CD31-403C-BD6837182C60}"/>
              </a:ext>
            </a:extLst>
          </p:cNvPr>
          <p:cNvSpPr/>
          <p:nvPr/>
        </p:nvSpPr>
        <p:spPr>
          <a:xfrm>
            <a:off x="379379" y="1391055"/>
            <a:ext cx="11371634" cy="5101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3249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B219-1D99-4B05-86F3-9FB2CC09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методом спуска по градиенту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/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</a:t>
                </a:r>
                <a:r>
                  <a:rPr lang="ru-RU" sz="2400" dirty="0"/>
                  <a:t> -- предсказание нейронной сети с весами </a:t>
                </a:r>
                <a:r>
                  <a:rPr lang="el-GR" sz="2400" dirty="0"/>
                  <a:t>θ</a:t>
                </a:r>
                <a:r>
                  <a:rPr lang="ru-RU" sz="2400" dirty="0"/>
                  <a:t> для 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endParaRPr lang="ru-RU" sz="2400" dirty="0"/>
              </a:p>
              <a:p>
                <a:endParaRPr lang="ru-RU" sz="800" dirty="0"/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y</a:t>
                </a:r>
                <a:r>
                  <a:rPr lang="en-US" sz="2400" baseline="-25000" dirty="0" err="1">
                    <a:solidFill>
                      <a:schemeClr val="bg1"/>
                    </a:solidFill>
                  </a:rPr>
                  <a:t>i</a:t>
                </a:r>
                <a:r>
                  <a:rPr lang="en-US" sz="2400" dirty="0">
                    <a:solidFill>
                      <a:schemeClr val="bg1"/>
                    </a:solidFill>
                  </a:rPr>
                  <a:t> –</a:t>
                </a:r>
                <a:r>
                  <a:rPr lang="ru-RU" sz="2400" dirty="0">
                    <a:solidFill>
                      <a:schemeClr val="bg1"/>
                    </a:solidFill>
                  </a:rPr>
                  <a:t> правильный класс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картинки </a:t>
                </a:r>
                <a:r>
                  <a:rPr lang="en-US" sz="2400" dirty="0">
                    <a:solidFill>
                      <a:schemeClr val="bg1"/>
                    </a:solidFill>
                  </a:rPr>
                  <a:t>x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i</a:t>
                </a:r>
                <a:r>
                  <a:rPr lang="ru-RU" sz="2400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(обычно какой-то единичный вектор)</a:t>
                </a:r>
              </a:p>
              <a:p>
                <a:endParaRPr lang="ru-RU" sz="8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L(</a:t>
                </a:r>
                <a:r>
                  <a:rPr lang="el-GR" sz="2400" dirty="0">
                    <a:solidFill>
                      <a:schemeClr val="bg1"/>
                    </a:solidFill>
                  </a:rPr>
                  <a:t>θ</a:t>
                </a:r>
                <a:r>
                  <a:rPr lang="en-US" sz="2400" dirty="0">
                    <a:solidFill>
                      <a:schemeClr val="bg1"/>
                    </a:solidFill>
                  </a:rPr>
                  <a:t>) = </a:t>
                </a:r>
                <a:r>
                  <a:rPr lang="el-GR" sz="2400" dirty="0">
                    <a:solidFill>
                      <a:schemeClr val="bg1"/>
                    </a:solidFill>
                  </a:rPr>
                  <a:t>Σ</a:t>
                </a:r>
                <a:r>
                  <a:rPr lang="en-US" sz="2400" dirty="0">
                    <a:solidFill>
                      <a:schemeClr val="bg1"/>
                    </a:solidFill>
                  </a:rPr>
                  <a:t>(g(x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i</a:t>
                </a:r>
                <a:r>
                  <a:rPr lang="en-US" sz="2400" dirty="0">
                    <a:solidFill>
                      <a:schemeClr val="bg1"/>
                    </a:solidFill>
                  </a:rPr>
                  <a:t>, </a:t>
                </a:r>
                <a:r>
                  <a:rPr lang="el-GR" sz="2400" dirty="0">
                    <a:solidFill>
                      <a:schemeClr val="bg1"/>
                    </a:solidFill>
                  </a:rPr>
                  <a:t>θ</a:t>
                </a:r>
                <a:r>
                  <a:rPr lang="en-US" sz="2400" dirty="0">
                    <a:solidFill>
                      <a:schemeClr val="bg1"/>
                    </a:solidFill>
                  </a:rPr>
                  <a:t>) –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y</a:t>
                </a:r>
                <a:r>
                  <a:rPr lang="en-US" sz="2400" baseline="-25000" dirty="0" err="1">
                    <a:solidFill>
                      <a:schemeClr val="bg1"/>
                    </a:solidFill>
                  </a:rPr>
                  <a:t>i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en-US" sz="2400" baseline="30000" dirty="0">
                    <a:solidFill>
                      <a:schemeClr val="bg1"/>
                    </a:solidFill>
                  </a:rPr>
                  <a:t>2</a:t>
                </a:r>
                <a:r>
                  <a:rPr lang="ru-RU" sz="2400" baseline="30000" dirty="0">
                    <a:solidFill>
                      <a:schemeClr val="bg1"/>
                    </a:solidFill>
                  </a:rPr>
                  <a:t>  </a:t>
                </a:r>
                <a:r>
                  <a:rPr lang="ru-RU" sz="2400" dirty="0">
                    <a:solidFill>
                      <a:schemeClr val="bg1"/>
                    </a:solidFill>
                  </a:rPr>
                  <a:t>-- значение функции потерь для весов </a:t>
                </a:r>
                <a:r>
                  <a:rPr lang="el-GR" sz="2400" dirty="0">
                    <a:solidFill>
                      <a:schemeClr val="bg1"/>
                    </a:solidFill>
                  </a:rPr>
                  <a:t>θ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endParaRPr lang="ru-RU" sz="800" dirty="0">
                  <a:solidFill>
                    <a:schemeClr val="bg1"/>
                  </a:solidFill>
                </a:endParaRPr>
              </a:p>
              <a:p>
                <a:r>
                  <a:rPr lang="ru-RU" sz="2400" dirty="0">
                    <a:solidFill>
                      <a:schemeClr val="bg1"/>
                    </a:solidFill>
                  </a:rPr>
                  <a:t>Линии уровня </a:t>
                </a:r>
                <a:r>
                  <a:rPr lang="en-US" sz="2400" dirty="0">
                    <a:solidFill>
                      <a:schemeClr val="bg1"/>
                    </a:solidFill>
                  </a:rPr>
                  <a:t>L(</a:t>
                </a:r>
                <a:r>
                  <a:rPr lang="el-GR" sz="2400" dirty="0">
                    <a:solidFill>
                      <a:schemeClr val="bg1"/>
                    </a:solidFill>
                  </a:rPr>
                  <a:t>θ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</a:rPr>
                  <a:t> = </a:t>
                </a:r>
                <a:r>
                  <a:rPr lang="en-US" sz="2400" dirty="0">
                    <a:solidFill>
                      <a:schemeClr val="bg1"/>
                    </a:solidFill>
                  </a:rPr>
                  <a:t>const</a:t>
                </a:r>
                <a:endParaRPr lang="ru-RU" sz="2400" dirty="0">
                  <a:solidFill>
                    <a:schemeClr val="bg1"/>
                  </a:solidFill>
                </a:endParaRPr>
              </a:p>
              <a:p>
                <a:endParaRPr lang="ru-RU" sz="800" dirty="0">
                  <a:solidFill>
                    <a:schemeClr val="bg1"/>
                  </a:solidFill>
                  <a:sym typeface="Symbol" panose="05050102010706020507" pitchFamily="18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-- шаги по градиенту</a:t>
                </a:r>
              </a:p>
              <a:p>
                <a:endParaRPr lang="ru-RU" sz="800" dirty="0">
                  <a:solidFill>
                    <a:schemeClr val="bg1"/>
                  </a:solidFill>
                  <a:sym typeface="Symbol" panose="05050102010706020507" pitchFamily="18" charset="2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</a:t>
                </a:r>
                <a:r>
                  <a:rPr lang="en-US" sz="2400" baseline="-25000" dirty="0" err="1">
                    <a:solidFill>
                      <a:schemeClr val="bg1"/>
                    </a:solidFill>
                    <a:sym typeface="Symbol" panose="05050102010706020507" pitchFamily="18" charset="2"/>
                  </a:rPr>
                  <a:t>i</a:t>
                </a:r>
                <a:r>
                  <a:rPr lang="ru-RU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-- длина шага по градиенту</a:t>
                </a:r>
                <a:endParaRPr lang="ru-RU" sz="2400" baseline="-2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blipFill>
                <a:blip r:embed="rId2"/>
                <a:stretch>
                  <a:fillRect l="-1676" t="-1159" r="-2346" b="-2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 descr="Chart, radar chart&#10;&#10;Description automatically generated">
            <a:extLst>
              <a:ext uri="{FF2B5EF4-FFF2-40B4-BE49-F238E27FC236}">
                <a16:creationId xmlns:a16="http://schemas.microsoft.com/office/drawing/2014/main" id="{115DC0D4-58AF-4C4D-9CFF-7BE5A67A2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81" y="1690688"/>
            <a:ext cx="3964735" cy="4351338"/>
          </a:xfr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F293EB-23BD-49D4-ACA9-1FC8835BC1DD}"/>
              </a:ext>
            </a:extLst>
          </p:cNvPr>
          <p:cNvSpPr/>
          <p:nvPr/>
        </p:nvSpPr>
        <p:spPr>
          <a:xfrm flipV="1">
            <a:off x="5037138" y="3136910"/>
            <a:ext cx="1257547" cy="1152757"/>
          </a:xfrm>
          <a:custGeom>
            <a:avLst/>
            <a:gdLst>
              <a:gd name="connsiteX0" fmla="*/ 1194487 w 1194487"/>
              <a:gd name="connsiteY0" fmla="*/ 0 h 247135"/>
              <a:gd name="connsiteX1" fmla="*/ 0 w 1194487"/>
              <a:gd name="connsiteY1" fmla="*/ 247135 h 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487" h="247135">
                <a:moveTo>
                  <a:pt x="1194487" y="0"/>
                </a:moveTo>
                <a:lnTo>
                  <a:pt x="0" y="247135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86B2DD-FF83-4AF5-8536-E386D34583A7}"/>
              </a:ext>
            </a:extLst>
          </p:cNvPr>
          <p:cNvSpPr/>
          <p:nvPr/>
        </p:nvSpPr>
        <p:spPr>
          <a:xfrm flipV="1">
            <a:off x="4917989" y="3654468"/>
            <a:ext cx="1381115" cy="654739"/>
          </a:xfrm>
          <a:custGeom>
            <a:avLst/>
            <a:gdLst>
              <a:gd name="connsiteX0" fmla="*/ 1318054 w 1318054"/>
              <a:gd name="connsiteY0" fmla="*/ 0 h 716691"/>
              <a:gd name="connsiteX1" fmla="*/ 0 w 1318054"/>
              <a:gd name="connsiteY1" fmla="*/ 716691 h 71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054" h="716691">
                <a:moveTo>
                  <a:pt x="1318054" y="0"/>
                </a:moveTo>
                <a:lnTo>
                  <a:pt x="0" y="716691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6150D-D1CE-45B9-B065-8A4C56FD03A2}"/>
              </a:ext>
            </a:extLst>
          </p:cNvPr>
          <p:cNvSpPr txBox="1"/>
          <p:nvPr/>
        </p:nvSpPr>
        <p:spPr>
          <a:xfrm>
            <a:off x="1499289" y="5057409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1</a:t>
            </a:r>
            <a:endParaRPr lang="ru-RU" sz="14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074DD-7937-4D7C-9FF9-842F514B8334}"/>
              </a:ext>
            </a:extLst>
          </p:cNvPr>
          <p:cNvSpPr txBox="1"/>
          <p:nvPr/>
        </p:nvSpPr>
        <p:spPr>
          <a:xfrm>
            <a:off x="1998846" y="4550781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2</a:t>
            </a:r>
            <a:endParaRPr lang="ru-RU" sz="14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C632C6-EA2D-4463-928F-D902532B5817}"/>
              </a:ext>
            </a:extLst>
          </p:cNvPr>
          <p:cNvSpPr txBox="1"/>
          <p:nvPr/>
        </p:nvSpPr>
        <p:spPr>
          <a:xfrm>
            <a:off x="2233624" y="4309207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3</a:t>
            </a:r>
            <a:endParaRPr lang="ru-RU" sz="14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A8F217-AC2E-47EE-9B15-E23C431E6906}"/>
              </a:ext>
            </a:extLst>
          </p:cNvPr>
          <p:cNvSpPr txBox="1"/>
          <p:nvPr/>
        </p:nvSpPr>
        <p:spPr>
          <a:xfrm>
            <a:off x="2421511" y="4067633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4</a:t>
            </a:r>
            <a:endParaRPr lang="ru-RU" sz="14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05897E-352F-4AB5-97E5-A5BA94AD2CC7}"/>
              </a:ext>
            </a:extLst>
          </p:cNvPr>
          <p:cNvSpPr txBox="1"/>
          <p:nvPr/>
        </p:nvSpPr>
        <p:spPr>
          <a:xfrm>
            <a:off x="2617636" y="3898086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5</a:t>
            </a:r>
            <a:endParaRPr lang="ru-RU" sz="1400" baseline="-25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4AD2EB-C869-87DD-D300-8883384C9F5A}"/>
              </a:ext>
            </a:extLst>
          </p:cNvPr>
          <p:cNvCxnSpPr>
            <a:cxnSpLocks/>
          </p:cNvCxnSpPr>
          <p:nvPr/>
        </p:nvCxnSpPr>
        <p:spPr>
          <a:xfrm flipV="1">
            <a:off x="2133600" y="4807225"/>
            <a:ext cx="4165504" cy="25018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57CFA5-BAC0-5E32-B8EF-A67F381D812F}"/>
              </a:ext>
            </a:extLst>
          </p:cNvPr>
          <p:cNvCxnSpPr>
            <a:cxnSpLocks/>
          </p:cNvCxnSpPr>
          <p:nvPr/>
        </p:nvCxnSpPr>
        <p:spPr>
          <a:xfrm>
            <a:off x="2487827" y="4769708"/>
            <a:ext cx="381127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36B6B80-C1B9-C317-9958-EC597D902E3A}"/>
              </a:ext>
            </a:extLst>
          </p:cNvPr>
          <p:cNvSpPr/>
          <p:nvPr/>
        </p:nvSpPr>
        <p:spPr>
          <a:xfrm>
            <a:off x="379379" y="1391055"/>
            <a:ext cx="5924145" cy="5101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22325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B219-1D99-4B05-86F3-9FB2CC09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методом спуска по градиенту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/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</a:t>
                </a:r>
                <a:r>
                  <a:rPr lang="ru-RU" sz="2400" dirty="0"/>
                  <a:t> -- предсказание нейронной сети с весами </a:t>
                </a:r>
                <a:r>
                  <a:rPr lang="el-GR" sz="2400" dirty="0"/>
                  <a:t>θ</a:t>
                </a:r>
                <a:r>
                  <a:rPr lang="ru-RU" sz="2400" dirty="0"/>
                  <a:t> для 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endParaRPr lang="ru-RU" sz="2400" dirty="0"/>
              </a:p>
              <a:p>
                <a:endParaRPr lang="ru-RU" sz="800" dirty="0"/>
              </a:p>
              <a:p>
                <a:r>
                  <a:rPr lang="en-US" sz="2400" dirty="0" err="1"/>
                  <a:t>y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 –</a:t>
                </a:r>
                <a:r>
                  <a:rPr lang="ru-RU" sz="2400" dirty="0"/>
                  <a:t> правильный класс</a:t>
                </a:r>
                <a:r>
                  <a:rPr lang="en-US" sz="2400" dirty="0"/>
                  <a:t> </a:t>
                </a:r>
                <a:r>
                  <a:rPr lang="ru-RU" sz="2400" dirty="0"/>
                  <a:t>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r>
                  <a:rPr lang="ru-RU" sz="2400" baseline="-25000" dirty="0"/>
                  <a:t> </a:t>
                </a:r>
                <a:r>
                  <a:rPr lang="ru-RU" sz="2400" dirty="0"/>
                  <a:t>(обычно какой-то единичный вектор)</a:t>
                </a:r>
              </a:p>
              <a:p>
                <a:endParaRPr lang="ru-RU" sz="800" dirty="0"/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L(</a:t>
                </a:r>
                <a:r>
                  <a:rPr lang="el-GR" sz="2400" dirty="0">
                    <a:solidFill>
                      <a:schemeClr val="bg1"/>
                    </a:solidFill>
                  </a:rPr>
                  <a:t>θ</a:t>
                </a:r>
                <a:r>
                  <a:rPr lang="en-US" sz="2400" dirty="0">
                    <a:solidFill>
                      <a:schemeClr val="bg1"/>
                    </a:solidFill>
                  </a:rPr>
                  <a:t>) = </a:t>
                </a:r>
                <a:r>
                  <a:rPr lang="el-GR" sz="2400" dirty="0">
                    <a:solidFill>
                      <a:schemeClr val="bg1"/>
                    </a:solidFill>
                  </a:rPr>
                  <a:t>Σ</a:t>
                </a:r>
                <a:r>
                  <a:rPr lang="en-US" sz="2400" dirty="0">
                    <a:solidFill>
                      <a:schemeClr val="bg1"/>
                    </a:solidFill>
                  </a:rPr>
                  <a:t>(g(x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i</a:t>
                </a:r>
                <a:r>
                  <a:rPr lang="en-US" sz="2400" dirty="0">
                    <a:solidFill>
                      <a:schemeClr val="bg1"/>
                    </a:solidFill>
                  </a:rPr>
                  <a:t>, </a:t>
                </a:r>
                <a:r>
                  <a:rPr lang="el-GR" sz="2400" dirty="0">
                    <a:solidFill>
                      <a:schemeClr val="bg1"/>
                    </a:solidFill>
                  </a:rPr>
                  <a:t>θ</a:t>
                </a:r>
                <a:r>
                  <a:rPr lang="en-US" sz="2400" dirty="0">
                    <a:solidFill>
                      <a:schemeClr val="bg1"/>
                    </a:solidFill>
                  </a:rPr>
                  <a:t>) –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y</a:t>
                </a:r>
                <a:r>
                  <a:rPr lang="en-US" sz="2400" baseline="-25000" dirty="0" err="1">
                    <a:solidFill>
                      <a:schemeClr val="bg1"/>
                    </a:solidFill>
                  </a:rPr>
                  <a:t>i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en-US" sz="2400" baseline="30000" dirty="0">
                    <a:solidFill>
                      <a:schemeClr val="bg1"/>
                    </a:solidFill>
                  </a:rPr>
                  <a:t>2</a:t>
                </a:r>
                <a:r>
                  <a:rPr lang="ru-RU" sz="2400" baseline="30000" dirty="0">
                    <a:solidFill>
                      <a:schemeClr val="bg1"/>
                    </a:solidFill>
                  </a:rPr>
                  <a:t>  </a:t>
                </a:r>
                <a:r>
                  <a:rPr lang="ru-RU" sz="2400" dirty="0">
                    <a:solidFill>
                      <a:schemeClr val="bg1"/>
                    </a:solidFill>
                  </a:rPr>
                  <a:t>-- значение функции потерь для весов </a:t>
                </a:r>
                <a:r>
                  <a:rPr lang="el-GR" sz="2400" dirty="0">
                    <a:solidFill>
                      <a:schemeClr val="bg1"/>
                    </a:solidFill>
                  </a:rPr>
                  <a:t>θ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endParaRPr lang="ru-RU" sz="800" dirty="0">
                  <a:solidFill>
                    <a:schemeClr val="bg1"/>
                  </a:solidFill>
                </a:endParaRPr>
              </a:p>
              <a:p>
                <a:r>
                  <a:rPr lang="ru-RU" sz="2400" dirty="0">
                    <a:solidFill>
                      <a:schemeClr val="bg1"/>
                    </a:solidFill>
                  </a:rPr>
                  <a:t>Линии уровня </a:t>
                </a:r>
                <a:r>
                  <a:rPr lang="en-US" sz="2400" dirty="0">
                    <a:solidFill>
                      <a:schemeClr val="bg1"/>
                    </a:solidFill>
                  </a:rPr>
                  <a:t>L(</a:t>
                </a:r>
                <a:r>
                  <a:rPr lang="el-GR" sz="2400" dirty="0">
                    <a:solidFill>
                      <a:schemeClr val="bg1"/>
                    </a:solidFill>
                  </a:rPr>
                  <a:t>θ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</a:rPr>
                  <a:t> = </a:t>
                </a:r>
                <a:r>
                  <a:rPr lang="en-US" sz="2400" dirty="0">
                    <a:solidFill>
                      <a:schemeClr val="bg1"/>
                    </a:solidFill>
                  </a:rPr>
                  <a:t>const</a:t>
                </a:r>
                <a:endParaRPr lang="ru-RU" sz="2400" dirty="0">
                  <a:solidFill>
                    <a:schemeClr val="bg1"/>
                  </a:solidFill>
                </a:endParaRPr>
              </a:p>
              <a:p>
                <a:endParaRPr lang="ru-RU" sz="800" dirty="0">
                  <a:solidFill>
                    <a:schemeClr val="bg1"/>
                  </a:solidFill>
                  <a:sym typeface="Symbol" panose="05050102010706020507" pitchFamily="18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-- шаги по градиенту</a:t>
                </a:r>
              </a:p>
              <a:p>
                <a:endParaRPr lang="ru-RU" sz="800" dirty="0">
                  <a:solidFill>
                    <a:schemeClr val="bg1"/>
                  </a:solidFill>
                  <a:sym typeface="Symbol" panose="05050102010706020507" pitchFamily="18" charset="2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</a:t>
                </a:r>
                <a:r>
                  <a:rPr lang="en-US" sz="2400" baseline="-25000" dirty="0" err="1">
                    <a:solidFill>
                      <a:schemeClr val="bg1"/>
                    </a:solidFill>
                    <a:sym typeface="Symbol" panose="05050102010706020507" pitchFamily="18" charset="2"/>
                  </a:rPr>
                  <a:t>i</a:t>
                </a:r>
                <a:r>
                  <a:rPr lang="ru-RU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-- длина шага по градиенту</a:t>
                </a:r>
                <a:endParaRPr lang="ru-RU" sz="2400" baseline="-2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blipFill>
                <a:blip r:embed="rId2"/>
                <a:stretch>
                  <a:fillRect l="-1676" t="-1159" r="-2346" b="-2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 descr="Chart, radar chart&#10;&#10;Description automatically generated">
            <a:extLst>
              <a:ext uri="{FF2B5EF4-FFF2-40B4-BE49-F238E27FC236}">
                <a16:creationId xmlns:a16="http://schemas.microsoft.com/office/drawing/2014/main" id="{115DC0D4-58AF-4C4D-9CFF-7BE5A67A2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81" y="1690688"/>
            <a:ext cx="3964735" cy="4351338"/>
          </a:xfr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F293EB-23BD-49D4-ACA9-1FC8835BC1DD}"/>
              </a:ext>
            </a:extLst>
          </p:cNvPr>
          <p:cNvSpPr/>
          <p:nvPr/>
        </p:nvSpPr>
        <p:spPr>
          <a:xfrm flipV="1">
            <a:off x="5037138" y="3136910"/>
            <a:ext cx="1257547" cy="1152757"/>
          </a:xfrm>
          <a:custGeom>
            <a:avLst/>
            <a:gdLst>
              <a:gd name="connsiteX0" fmla="*/ 1194487 w 1194487"/>
              <a:gd name="connsiteY0" fmla="*/ 0 h 247135"/>
              <a:gd name="connsiteX1" fmla="*/ 0 w 1194487"/>
              <a:gd name="connsiteY1" fmla="*/ 247135 h 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487" h="247135">
                <a:moveTo>
                  <a:pt x="1194487" y="0"/>
                </a:moveTo>
                <a:lnTo>
                  <a:pt x="0" y="247135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86B2DD-FF83-4AF5-8536-E386D34583A7}"/>
              </a:ext>
            </a:extLst>
          </p:cNvPr>
          <p:cNvSpPr/>
          <p:nvPr/>
        </p:nvSpPr>
        <p:spPr>
          <a:xfrm flipV="1">
            <a:off x="4917989" y="3654468"/>
            <a:ext cx="1381115" cy="654739"/>
          </a:xfrm>
          <a:custGeom>
            <a:avLst/>
            <a:gdLst>
              <a:gd name="connsiteX0" fmla="*/ 1318054 w 1318054"/>
              <a:gd name="connsiteY0" fmla="*/ 0 h 716691"/>
              <a:gd name="connsiteX1" fmla="*/ 0 w 1318054"/>
              <a:gd name="connsiteY1" fmla="*/ 716691 h 71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054" h="716691">
                <a:moveTo>
                  <a:pt x="1318054" y="0"/>
                </a:moveTo>
                <a:lnTo>
                  <a:pt x="0" y="716691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6150D-D1CE-45B9-B065-8A4C56FD03A2}"/>
              </a:ext>
            </a:extLst>
          </p:cNvPr>
          <p:cNvSpPr txBox="1"/>
          <p:nvPr/>
        </p:nvSpPr>
        <p:spPr>
          <a:xfrm>
            <a:off x="1499289" y="5057409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1</a:t>
            </a:r>
            <a:endParaRPr lang="ru-RU" sz="14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074DD-7937-4D7C-9FF9-842F514B8334}"/>
              </a:ext>
            </a:extLst>
          </p:cNvPr>
          <p:cNvSpPr txBox="1"/>
          <p:nvPr/>
        </p:nvSpPr>
        <p:spPr>
          <a:xfrm>
            <a:off x="1998846" y="4550781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2</a:t>
            </a:r>
            <a:endParaRPr lang="ru-RU" sz="14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C632C6-EA2D-4463-928F-D902532B5817}"/>
              </a:ext>
            </a:extLst>
          </p:cNvPr>
          <p:cNvSpPr txBox="1"/>
          <p:nvPr/>
        </p:nvSpPr>
        <p:spPr>
          <a:xfrm>
            <a:off x="2233624" y="4309207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3</a:t>
            </a:r>
            <a:endParaRPr lang="ru-RU" sz="14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A8F217-AC2E-47EE-9B15-E23C431E6906}"/>
              </a:ext>
            </a:extLst>
          </p:cNvPr>
          <p:cNvSpPr txBox="1"/>
          <p:nvPr/>
        </p:nvSpPr>
        <p:spPr>
          <a:xfrm>
            <a:off x="2421511" y="4067633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4</a:t>
            </a:r>
            <a:endParaRPr lang="ru-RU" sz="14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05897E-352F-4AB5-97E5-A5BA94AD2CC7}"/>
              </a:ext>
            </a:extLst>
          </p:cNvPr>
          <p:cNvSpPr txBox="1"/>
          <p:nvPr/>
        </p:nvSpPr>
        <p:spPr>
          <a:xfrm>
            <a:off x="2617636" y="3898086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5</a:t>
            </a:r>
            <a:endParaRPr lang="ru-RU" sz="1400" baseline="-25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4AD2EB-C869-87DD-D300-8883384C9F5A}"/>
              </a:ext>
            </a:extLst>
          </p:cNvPr>
          <p:cNvCxnSpPr>
            <a:cxnSpLocks/>
          </p:cNvCxnSpPr>
          <p:nvPr/>
        </p:nvCxnSpPr>
        <p:spPr>
          <a:xfrm flipV="1">
            <a:off x="2133600" y="4807225"/>
            <a:ext cx="4165504" cy="25018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57CFA5-BAC0-5E32-B8EF-A67F381D812F}"/>
              </a:ext>
            </a:extLst>
          </p:cNvPr>
          <p:cNvCxnSpPr>
            <a:cxnSpLocks/>
          </p:cNvCxnSpPr>
          <p:nvPr/>
        </p:nvCxnSpPr>
        <p:spPr>
          <a:xfrm>
            <a:off x="2487827" y="4769708"/>
            <a:ext cx="381127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CB0523D-9826-2316-ED79-684D14A5BB52}"/>
              </a:ext>
            </a:extLst>
          </p:cNvPr>
          <p:cNvSpPr/>
          <p:nvPr/>
        </p:nvSpPr>
        <p:spPr>
          <a:xfrm>
            <a:off x="379379" y="1391055"/>
            <a:ext cx="5924145" cy="5101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5652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B219-1D99-4B05-86F3-9FB2CC09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методом спуска по градиенту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/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</a:t>
                </a:r>
                <a:r>
                  <a:rPr lang="ru-RU" sz="2400" dirty="0"/>
                  <a:t> -- предсказание нейронной сети с весами </a:t>
                </a:r>
                <a:r>
                  <a:rPr lang="el-GR" sz="2400" dirty="0"/>
                  <a:t>θ</a:t>
                </a:r>
                <a:r>
                  <a:rPr lang="ru-RU" sz="2400" dirty="0"/>
                  <a:t> для 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endParaRPr lang="ru-RU" sz="2400" dirty="0"/>
              </a:p>
              <a:p>
                <a:endParaRPr lang="ru-RU" sz="800" dirty="0"/>
              </a:p>
              <a:p>
                <a:r>
                  <a:rPr lang="en-US" sz="2400" dirty="0" err="1"/>
                  <a:t>y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 –</a:t>
                </a:r>
                <a:r>
                  <a:rPr lang="ru-RU" sz="2400" dirty="0"/>
                  <a:t> правильный класс</a:t>
                </a:r>
                <a:r>
                  <a:rPr lang="en-US" sz="2400" dirty="0"/>
                  <a:t> </a:t>
                </a:r>
                <a:r>
                  <a:rPr lang="ru-RU" sz="2400" dirty="0"/>
                  <a:t>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r>
                  <a:rPr lang="ru-RU" sz="2400" baseline="-25000" dirty="0"/>
                  <a:t> </a:t>
                </a:r>
                <a:r>
                  <a:rPr lang="ru-RU" sz="2400" dirty="0"/>
                  <a:t>(обычно какой-то единичный вектор)</a:t>
                </a:r>
              </a:p>
              <a:p>
                <a:endParaRPr lang="ru-RU" sz="800" dirty="0"/>
              </a:p>
              <a:p>
                <a:r>
                  <a:rPr lang="en-US" sz="2400" dirty="0"/>
                  <a:t>L(</a:t>
                </a:r>
                <a:r>
                  <a:rPr lang="el-GR" sz="2400" dirty="0"/>
                  <a:t>θ</a:t>
                </a:r>
                <a:r>
                  <a:rPr lang="en-US" sz="2400" dirty="0"/>
                  <a:t>) = </a:t>
                </a:r>
                <a:r>
                  <a:rPr lang="el-GR" sz="2400" dirty="0"/>
                  <a:t>Σ</a:t>
                </a:r>
                <a:r>
                  <a:rPr lang="en-US" sz="2400" dirty="0"/>
                  <a:t>(g(x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 – </a:t>
                </a:r>
                <a:r>
                  <a:rPr lang="en-US" sz="2400" dirty="0" err="1"/>
                  <a:t>y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)</a:t>
                </a:r>
                <a:r>
                  <a:rPr lang="en-US" sz="2400" baseline="30000" dirty="0"/>
                  <a:t>2</a:t>
                </a:r>
                <a:r>
                  <a:rPr lang="ru-RU" sz="2400" baseline="30000" dirty="0"/>
                  <a:t>  </a:t>
                </a:r>
                <a:r>
                  <a:rPr lang="ru-RU" sz="2400" dirty="0"/>
                  <a:t>-- значение функции потерь для весов </a:t>
                </a:r>
                <a:r>
                  <a:rPr lang="el-GR" sz="2400" dirty="0"/>
                  <a:t>θ</a:t>
                </a:r>
                <a:endParaRPr lang="en-US" sz="2400" dirty="0"/>
              </a:p>
              <a:p>
                <a:endParaRPr lang="ru-RU" sz="800" dirty="0"/>
              </a:p>
              <a:p>
                <a:r>
                  <a:rPr lang="ru-RU" sz="2400" dirty="0">
                    <a:solidFill>
                      <a:schemeClr val="bg1"/>
                    </a:solidFill>
                  </a:rPr>
                  <a:t>Линии уровня </a:t>
                </a:r>
                <a:r>
                  <a:rPr lang="en-US" sz="2400" dirty="0">
                    <a:solidFill>
                      <a:schemeClr val="bg1"/>
                    </a:solidFill>
                  </a:rPr>
                  <a:t>L(</a:t>
                </a:r>
                <a:r>
                  <a:rPr lang="el-GR" sz="2400" dirty="0">
                    <a:solidFill>
                      <a:schemeClr val="bg1"/>
                    </a:solidFill>
                  </a:rPr>
                  <a:t>θ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</a:rPr>
                  <a:t> = </a:t>
                </a:r>
                <a:r>
                  <a:rPr lang="en-US" sz="2400" dirty="0">
                    <a:solidFill>
                      <a:schemeClr val="bg1"/>
                    </a:solidFill>
                  </a:rPr>
                  <a:t>const</a:t>
                </a:r>
                <a:endParaRPr lang="ru-RU" sz="2400" dirty="0">
                  <a:solidFill>
                    <a:schemeClr val="bg1"/>
                  </a:solidFill>
                </a:endParaRPr>
              </a:p>
              <a:p>
                <a:endParaRPr lang="ru-RU" sz="800" dirty="0">
                  <a:solidFill>
                    <a:schemeClr val="bg1"/>
                  </a:solidFill>
                  <a:sym typeface="Symbol" panose="05050102010706020507" pitchFamily="18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-- шаги по градиенту</a:t>
                </a:r>
              </a:p>
              <a:p>
                <a:endParaRPr lang="ru-RU" sz="800" dirty="0">
                  <a:solidFill>
                    <a:schemeClr val="bg1"/>
                  </a:solidFill>
                  <a:sym typeface="Symbol" panose="05050102010706020507" pitchFamily="18" charset="2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</a:t>
                </a:r>
                <a:r>
                  <a:rPr lang="en-US" sz="2400" baseline="-25000" dirty="0" err="1">
                    <a:solidFill>
                      <a:schemeClr val="bg1"/>
                    </a:solidFill>
                    <a:sym typeface="Symbol" panose="05050102010706020507" pitchFamily="18" charset="2"/>
                  </a:rPr>
                  <a:t>i</a:t>
                </a:r>
                <a:r>
                  <a:rPr lang="ru-RU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-- длина шага по градиенту</a:t>
                </a:r>
                <a:endParaRPr lang="ru-RU" sz="2400" baseline="-2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blipFill>
                <a:blip r:embed="rId2"/>
                <a:stretch>
                  <a:fillRect l="-1676" t="-1159" r="-2346" b="-2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 descr="Chart, radar chart&#10;&#10;Description automatically generated">
            <a:extLst>
              <a:ext uri="{FF2B5EF4-FFF2-40B4-BE49-F238E27FC236}">
                <a16:creationId xmlns:a16="http://schemas.microsoft.com/office/drawing/2014/main" id="{115DC0D4-58AF-4C4D-9CFF-7BE5A67A2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81" y="1690688"/>
            <a:ext cx="3964735" cy="4351338"/>
          </a:xfr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F293EB-23BD-49D4-ACA9-1FC8835BC1DD}"/>
              </a:ext>
            </a:extLst>
          </p:cNvPr>
          <p:cNvSpPr/>
          <p:nvPr/>
        </p:nvSpPr>
        <p:spPr>
          <a:xfrm flipV="1">
            <a:off x="5037138" y="3136910"/>
            <a:ext cx="1257547" cy="1152757"/>
          </a:xfrm>
          <a:custGeom>
            <a:avLst/>
            <a:gdLst>
              <a:gd name="connsiteX0" fmla="*/ 1194487 w 1194487"/>
              <a:gd name="connsiteY0" fmla="*/ 0 h 247135"/>
              <a:gd name="connsiteX1" fmla="*/ 0 w 1194487"/>
              <a:gd name="connsiteY1" fmla="*/ 247135 h 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487" h="247135">
                <a:moveTo>
                  <a:pt x="1194487" y="0"/>
                </a:moveTo>
                <a:lnTo>
                  <a:pt x="0" y="247135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86B2DD-FF83-4AF5-8536-E386D34583A7}"/>
              </a:ext>
            </a:extLst>
          </p:cNvPr>
          <p:cNvSpPr/>
          <p:nvPr/>
        </p:nvSpPr>
        <p:spPr>
          <a:xfrm flipV="1">
            <a:off x="4917989" y="3654468"/>
            <a:ext cx="1381115" cy="654739"/>
          </a:xfrm>
          <a:custGeom>
            <a:avLst/>
            <a:gdLst>
              <a:gd name="connsiteX0" fmla="*/ 1318054 w 1318054"/>
              <a:gd name="connsiteY0" fmla="*/ 0 h 716691"/>
              <a:gd name="connsiteX1" fmla="*/ 0 w 1318054"/>
              <a:gd name="connsiteY1" fmla="*/ 716691 h 71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054" h="716691">
                <a:moveTo>
                  <a:pt x="1318054" y="0"/>
                </a:moveTo>
                <a:lnTo>
                  <a:pt x="0" y="716691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6150D-D1CE-45B9-B065-8A4C56FD03A2}"/>
              </a:ext>
            </a:extLst>
          </p:cNvPr>
          <p:cNvSpPr txBox="1"/>
          <p:nvPr/>
        </p:nvSpPr>
        <p:spPr>
          <a:xfrm>
            <a:off x="1499289" y="5057409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1</a:t>
            </a:r>
            <a:endParaRPr lang="ru-RU" sz="14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074DD-7937-4D7C-9FF9-842F514B8334}"/>
              </a:ext>
            </a:extLst>
          </p:cNvPr>
          <p:cNvSpPr txBox="1"/>
          <p:nvPr/>
        </p:nvSpPr>
        <p:spPr>
          <a:xfrm>
            <a:off x="1998846" y="4550781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2</a:t>
            </a:r>
            <a:endParaRPr lang="ru-RU" sz="14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C632C6-EA2D-4463-928F-D902532B5817}"/>
              </a:ext>
            </a:extLst>
          </p:cNvPr>
          <p:cNvSpPr txBox="1"/>
          <p:nvPr/>
        </p:nvSpPr>
        <p:spPr>
          <a:xfrm>
            <a:off x="2233624" y="4309207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3</a:t>
            </a:r>
            <a:endParaRPr lang="ru-RU" sz="14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A8F217-AC2E-47EE-9B15-E23C431E6906}"/>
              </a:ext>
            </a:extLst>
          </p:cNvPr>
          <p:cNvSpPr txBox="1"/>
          <p:nvPr/>
        </p:nvSpPr>
        <p:spPr>
          <a:xfrm>
            <a:off x="2421511" y="4067633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4</a:t>
            </a:r>
            <a:endParaRPr lang="ru-RU" sz="14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05897E-352F-4AB5-97E5-A5BA94AD2CC7}"/>
              </a:ext>
            </a:extLst>
          </p:cNvPr>
          <p:cNvSpPr txBox="1"/>
          <p:nvPr/>
        </p:nvSpPr>
        <p:spPr>
          <a:xfrm>
            <a:off x="2617636" y="3898086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5</a:t>
            </a:r>
            <a:endParaRPr lang="ru-RU" sz="1400" baseline="-25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4AD2EB-C869-87DD-D300-8883384C9F5A}"/>
              </a:ext>
            </a:extLst>
          </p:cNvPr>
          <p:cNvCxnSpPr>
            <a:cxnSpLocks/>
          </p:cNvCxnSpPr>
          <p:nvPr/>
        </p:nvCxnSpPr>
        <p:spPr>
          <a:xfrm flipV="1">
            <a:off x="2133600" y="4807225"/>
            <a:ext cx="4165504" cy="25018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57CFA5-BAC0-5E32-B8EF-A67F381D812F}"/>
              </a:ext>
            </a:extLst>
          </p:cNvPr>
          <p:cNvCxnSpPr>
            <a:cxnSpLocks/>
          </p:cNvCxnSpPr>
          <p:nvPr/>
        </p:nvCxnSpPr>
        <p:spPr>
          <a:xfrm>
            <a:off x="2487827" y="4769708"/>
            <a:ext cx="381127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FD3A60E-83F7-1FED-BFBC-6625EC42BC4C}"/>
              </a:ext>
            </a:extLst>
          </p:cNvPr>
          <p:cNvSpPr/>
          <p:nvPr/>
        </p:nvSpPr>
        <p:spPr>
          <a:xfrm>
            <a:off x="379379" y="1391055"/>
            <a:ext cx="5924145" cy="5101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68765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B219-1D99-4B05-86F3-9FB2CC09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методом спуска по градиенту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/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</a:t>
                </a:r>
                <a:r>
                  <a:rPr lang="ru-RU" sz="2400" dirty="0"/>
                  <a:t> -- предсказание нейронной сети с весами </a:t>
                </a:r>
                <a:r>
                  <a:rPr lang="el-GR" sz="2400" dirty="0"/>
                  <a:t>θ</a:t>
                </a:r>
                <a:r>
                  <a:rPr lang="ru-RU" sz="2400" dirty="0"/>
                  <a:t> для 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endParaRPr lang="ru-RU" sz="2400" dirty="0"/>
              </a:p>
              <a:p>
                <a:endParaRPr lang="ru-RU" sz="800" dirty="0"/>
              </a:p>
              <a:p>
                <a:r>
                  <a:rPr lang="en-US" sz="2400" dirty="0" err="1"/>
                  <a:t>y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 –</a:t>
                </a:r>
                <a:r>
                  <a:rPr lang="ru-RU" sz="2400" dirty="0"/>
                  <a:t> правильный класс</a:t>
                </a:r>
                <a:r>
                  <a:rPr lang="en-US" sz="2400" dirty="0"/>
                  <a:t> </a:t>
                </a:r>
                <a:r>
                  <a:rPr lang="ru-RU" sz="2400" dirty="0"/>
                  <a:t>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r>
                  <a:rPr lang="ru-RU" sz="2400" baseline="-25000" dirty="0"/>
                  <a:t> </a:t>
                </a:r>
                <a:r>
                  <a:rPr lang="ru-RU" sz="2400" dirty="0"/>
                  <a:t>(обычно какой-то единичный вектор)</a:t>
                </a:r>
              </a:p>
              <a:p>
                <a:endParaRPr lang="ru-RU" sz="800" dirty="0"/>
              </a:p>
              <a:p>
                <a:r>
                  <a:rPr lang="en-US" sz="2400" dirty="0"/>
                  <a:t>L(</a:t>
                </a:r>
                <a:r>
                  <a:rPr lang="el-GR" sz="2400" dirty="0"/>
                  <a:t>θ</a:t>
                </a:r>
                <a:r>
                  <a:rPr lang="en-US" sz="2400" dirty="0"/>
                  <a:t>) = </a:t>
                </a:r>
                <a:r>
                  <a:rPr lang="el-GR" sz="2400" dirty="0"/>
                  <a:t>Σ</a:t>
                </a:r>
                <a:r>
                  <a:rPr lang="en-US" sz="2400" dirty="0"/>
                  <a:t>(g(x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 – </a:t>
                </a:r>
                <a:r>
                  <a:rPr lang="en-US" sz="2400" dirty="0" err="1"/>
                  <a:t>y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)</a:t>
                </a:r>
                <a:r>
                  <a:rPr lang="en-US" sz="2400" baseline="30000" dirty="0"/>
                  <a:t>2</a:t>
                </a:r>
                <a:r>
                  <a:rPr lang="ru-RU" sz="2400" baseline="30000" dirty="0"/>
                  <a:t>  </a:t>
                </a:r>
                <a:r>
                  <a:rPr lang="ru-RU" sz="2400" dirty="0"/>
                  <a:t>-- значение функции потерь для весов </a:t>
                </a:r>
                <a:r>
                  <a:rPr lang="el-GR" sz="2400" dirty="0"/>
                  <a:t>θ</a:t>
                </a:r>
                <a:endParaRPr lang="en-US" sz="2400" dirty="0"/>
              </a:p>
              <a:p>
                <a:endParaRPr lang="ru-RU" sz="800" dirty="0"/>
              </a:p>
              <a:p>
                <a:r>
                  <a:rPr lang="ru-RU" sz="2400" dirty="0"/>
                  <a:t>Линии уровня </a:t>
                </a:r>
                <a:r>
                  <a:rPr lang="en-US" sz="2400" dirty="0"/>
                  <a:t>L(</a:t>
                </a:r>
                <a:r>
                  <a:rPr lang="el-GR" sz="2400" dirty="0"/>
                  <a:t>θ</a:t>
                </a:r>
                <a:r>
                  <a:rPr lang="en-US" sz="2400" dirty="0"/>
                  <a:t>)</a:t>
                </a:r>
                <a:r>
                  <a:rPr lang="ru-RU" sz="2400" dirty="0"/>
                  <a:t> = </a:t>
                </a:r>
                <a:r>
                  <a:rPr lang="en-US" sz="2400" dirty="0"/>
                  <a:t>const</a:t>
                </a:r>
                <a:endParaRPr lang="ru-RU" sz="2400" dirty="0"/>
              </a:p>
              <a:p>
                <a:endParaRPr lang="ru-RU" sz="800" dirty="0">
                  <a:sym typeface="Symbol" panose="05050102010706020507" pitchFamily="18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-- шаги по градиенту</a:t>
                </a:r>
              </a:p>
              <a:p>
                <a:endParaRPr lang="ru-RU" sz="800" dirty="0">
                  <a:solidFill>
                    <a:schemeClr val="bg1"/>
                  </a:solidFill>
                  <a:sym typeface="Symbol" panose="05050102010706020507" pitchFamily="18" charset="2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</a:t>
                </a:r>
                <a:r>
                  <a:rPr lang="en-US" sz="2400" baseline="-25000" dirty="0" err="1">
                    <a:solidFill>
                      <a:schemeClr val="bg1"/>
                    </a:solidFill>
                    <a:sym typeface="Symbol" panose="05050102010706020507" pitchFamily="18" charset="2"/>
                  </a:rPr>
                  <a:t>i</a:t>
                </a:r>
                <a:r>
                  <a:rPr lang="ru-RU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-- длина шага по градиенту</a:t>
                </a:r>
                <a:endParaRPr lang="ru-RU" sz="2400" baseline="-2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blipFill>
                <a:blip r:embed="rId2"/>
                <a:stretch>
                  <a:fillRect l="-1676" t="-1159" r="-2346" b="-2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 descr="Chart, radar chart&#10;&#10;Description automatically generated">
            <a:extLst>
              <a:ext uri="{FF2B5EF4-FFF2-40B4-BE49-F238E27FC236}">
                <a16:creationId xmlns:a16="http://schemas.microsoft.com/office/drawing/2014/main" id="{115DC0D4-58AF-4C4D-9CFF-7BE5A67A2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81" y="1690688"/>
            <a:ext cx="3964735" cy="4351338"/>
          </a:xfr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F293EB-23BD-49D4-ACA9-1FC8835BC1DD}"/>
              </a:ext>
            </a:extLst>
          </p:cNvPr>
          <p:cNvSpPr/>
          <p:nvPr/>
        </p:nvSpPr>
        <p:spPr>
          <a:xfrm flipV="1">
            <a:off x="5037138" y="3136910"/>
            <a:ext cx="1257547" cy="1152757"/>
          </a:xfrm>
          <a:custGeom>
            <a:avLst/>
            <a:gdLst>
              <a:gd name="connsiteX0" fmla="*/ 1194487 w 1194487"/>
              <a:gd name="connsiteY0" fmla="*/ 0 h 247135"/>
              <a:gd name="connsiteX1" fmla="*/ 0 w 1194487"/>
              <a:gd name="connsiteY1" fmla="*/ 247135 h 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487" h="247135">
                <a:moveTo>
                  <a:pt x="1194487" y="0"/>
                </a:moveTo>
                <a:lnTo>
                  <a:pt x="0" y="247135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86B2DD-FF83-4AF5-8536-E386D34583A7}"/>
              </a:ext>
            </a:extLst>
          </p:cNvPr>
          <p:cNvSpPr/>
          <p:nvPr/>
        </p:nvSpPr>
        <p:spPr>
          <a:xfrm flipV="1">
            <a:off x="4917989" y="3654468"/>
            <a:ext cx="1381115" cy="654739"/>
          </a:xfrm>
          <a:custGeom>
            <a:avLst/>
            <a:gdLst>
              <a:gd name="connsiteX0" fmla="*/ 1318054 w 1318054"/>
              <a:gd name="connsiteY0" fmla="*/ 0 h 716691"/>
              <a:gd name="connsiteX1" fmla="*/ 0 w 1318054"/>
              <a:gd name="connsiteY1" fmla="*/ 716691 h 71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054" h="716691">
                <a:moveTo>
                  <a:pt x="1318054" y="0"/>
                </a:moveTo>
                <a:lnTo>
                  <a:pt x="0" y="716691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6150D-D1CE-45B9-B065-8A4C56FD03A2}"/>
              </a:ext>
            </a:extLst>
          </p:cNvPr>
          <p:cNvSpPr txBox="1"/>
          <p:nvPr/>
        </p:nvSpPr>
        <p:spPr>
          <a:xfrm>
            <a:off x="1499288" y="5057409"/>
            <a:ext cx="8937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1400" dirty="0">
                <a:solidFill>
                  <a:schemeClr val="bg1"/>
                </a:solidFill>
              </a:rPr>
              <a:t>θ</a:t>
            </a:r>
            <a:r>
              <a:rPr lang="en-US" sz="1400" baseline="-25000" dirty="0">
                <a:solidFill>
                  <a:schemeClr val="bg1"/>
                </a:solidFill>
              </a:rPr>
              <a:t>1</a:t>
            </a:r>
            <a:endParaRPr lang="ru-RU" sz="1400" baseline="-25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074DD-7937-4D7C-9FF9-842F514B8334}"/>
              </a:ext>
            </a:extLst>
          </p:cNvPr>
          <p:cNvSpPr txBox="1"/>
          <p:nvPr/>
        </p:nvSpPr>
        <p:spPr>
          <a:xfrm>
            <a:off x="1998845" y="4550781"/>
            <a:ext cx="8937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1400" dirty="0">
                <a:solidFill>
                  <a:schemeClr val="bg1"/>
                </a:solidFill>
              </a:rPr>
              <a:t>θ</a:t>
            </a:r>
            <a:r>
              <a:rPr lang="en-US" sz="1400" baseline="-25000" dirty="0">
                <a:solidFill>
                  <a:schemeClr val="bg1"/>
                </a:solidFill>
              </a:rPr>
              <a:t>2</a:t>
            </a:r>
            <a:endParaRPr lang="ru-RU" sz="1400" baseline="-25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C632C6-EA2D-4463-928F-D902532B5817}"/>
              </a:ext>
            </a:extLst>
          </p:cNvPr>
          <p:cNvSpPr txBox="1"/>
          <p:nvPr/>
        </p:nvSpPr>
        <p:spPr>
          <a:xfrm>
            <a:off x="2233623" y="4309207"/>
            <a:ext cx="8937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1400" dirty="0">
                <a:solidFill>
                  <a:schemeClr val="bg1"/>
                </a:solidFill>
              </a:rPr>
              <a:t>θ</a:t>
            </a:r>
            <a:r>
              <a:rPr lang="en-US" sz="1400" baseline="-25000" dirty="0">
                <a:solidFill>
                  <a:schemeClr val="bg1"/>
                </a:solidFill>
              </a:rPr>
              <a:t>3</a:t>
            </a:r>
            <a:endParaRPr lang="ru-RU" sz="1400" baseline="-25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A8F217-AC2E-47EE-9B15-E23C431E6906}"/>
              </a:ext>
            </a:extLst>
          </p:cNvPr>
          <p:cNvSpPr txBox="1"/>
          <p:nvPr/>
        </p:nvSpPr>
        <p:spPr>
          <a:xfrm>
            <a:off x="2421510" y="4067633"/>
            <a:ext cx="8937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1400" dirty="0">
                <a:solidFill>
                  <a:schemeClr val="bg1"/>
                </a:solidFill>
              </a:rPr>
              <a:t>θ</a:t>
            </a:r>
            <a:r>
              <a:rPr lang="en-US" sz="1400" baseline="-25000" dirty="0">
                <a:solidFill>
                  <a:schemeClr val="bg1"/>
                </a:solidFill>
              </a:rPr>
              <a:t>4</a:t>
            </a:r>
            <a:endParaRPr lang="ru-RU" sz="1400" baseline="-25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05897E-352F-4AB5-97E5-A5BA94AD2CC7}"/>
              </a:ext>
            </a:extLst>
          </p:cNvPr>
          <p:cNvSpPr txBox="1"/>
          <p:nvPr/>
        </p:nvSpPr>
        <p:spPr>
          <a:xfrm>
            <a:off x="2617635" y="3898086"/>
            <a:ext cx="8937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1400" dirty="0">
                <a:solidFill>
                  <a:schemeClr val="bg1"/>
                </a:solidFill>
              </a:rPr>
              <a:t>θ</a:t>
            </a:r>
            <a:r>
              <a:rPr lang="en-US" sz="1400" baseline="-25000" dirty="0">
                <a:solidFill>
                  <a:schemeClr val="bg1"/>
                </a:solidFill>
              </a:rPr>
              <a:t>5</a:t>
            </a:r>
            <a:endParaRPr lang="ru-RU" sz="1400" baseline="-25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0CBB2-F603-90BE-2332-F10A6F9718C6}"/>
              </a:ext>
            </a:extLst>
          </p:cNvPr>
          <p:cNvSpPr txBox="1"/>
          <p:nvPr/>
        </p:nvSpPr>
        <p:spPr>
          <a:xfrm>
            <a:off x="1679103" y="4780153"/>
            <a:ext cx="8937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1400" dirty="0">
                <a:solidFill>
                  <a:schemeClr val="bg1"/>
                </a:solidFill>
              </a:rPr>
              <a:t>θ</a:t>
            </a:r>
            <a:r>
              <a:rPr lang="en-US" sz="1400" baseline="-25000" dirty="0">
                <a:solidFill>
                  <a:schemeClr val="bg1"/>
                </a:solidFill>
              </a:rPr>
              <a:t>1</a:t>
            </a:r>
            <a:endParaRPr lang="ru-RU" sz="1400" baseline="-25000" dirty="0">
              <a:solidFill>
                <a:schemeClr val="bg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590BC4E-4880-18F1-F243-6C6333DD244D}"/>
              </a:ext>
            </a:extLst>
          </p:cNvPr>
          <p:cNvSpPr/>
          <p:nvPr/>
        </p:nvSpPr>
        <p:spPr>
          <a:xfrm>
            <a:off x="2709082" y="3897147"/>
            <a:ext cx="709682" cy="282398"/>
          </a:xfrm>
          <a:custGeom>
            <a:avLst/>
            <a:gdLst>
              <a:gd name="connsiteX0" fmla="*/ 0 w 252483"/>
              <a:gd name="connsiteY0" fmla="*/ 0 h 225188"/>
              <a:gd name="connsiteX1" fmla="*/ 75062 w 252483"/>
              <a:gd name="connsiteY1" fmla="*/ 170597 h 225188"/>
              <a:gd name="connsiteX2" fmla="*/ 252483 w 252483"/>
              <a:gd name="connsiteY2" fmla="*/ 225188 h 225188"/>
              <a:gd name="connsiteX0" fmla="*/ 0 w 252483"/>
              <a:gd name="connsiteY0" fmla="*/ 0 h 240135"/>
              <a:gd name="connsiteX1" fmla="*/ 75062 w 252483"/>
              <a:gd name="connsiteY1" fmla="*/ 170597 h 240135"/>
              <a:gd name="connsiteX2" fmla="*/ 172232 w 252483"/>
              <a:gd name="connsiteY2" fmla="*/ 238054 h 240135"/>
              <a:gd name="connsiteX3" fmla="*/ 252483 w 252483"/>
              <a:gd name="connsiteY3" fmla="*/ 225188 h 240135"/>
              <a:gd name="connsiteX0" fmla="*/ 0 w 538233"/>
              <a:gd name="connsiteY0" fmla="*/ 0 h 239631"/>
              <a:gd name="connsiteX1" fmla="*/ 75062 w 538233"/>
              <a:gd name="connsiteY1" fmla="*/ 170597 h 239631"/>
              <a:gd name="connsiteX2" fmla="*/ 172232 w 538233"/>
              <a:gd name="connsiteY2" fmla="*/ 238054 h 239631"/>
              <a:gd name="connsiteX3" fmla="*/ 538233 w 538233"/>
              <a:gd name="connsiteY3" fmla="*/ 215663 h 239631"/>
              <a:gd name="connsiteX0" fmla="*/ 0 w 538233"/>
              <a:gd name="connsiteY0" fmla="*/ 0 h 253498"/>
              <a:gd name="connsiteX1" fmla="*/ 75062 w 538233"/>
              <a:gd name="connsiteY1" fmla="*/ 170597 h 253498"/>
              <a:gd name="connsiteX2" fmla="*/ 362732 w 538233"/>
              <a:gd name="connsiteY2" fmla="*/ 252341 h 253498"/>
              <a:gd name="connsiteX3" fmla="*/ 538233 w 538233"/>
              <a:gd name="connsiteY3" fmla="*/ 215663 h 253498"/>
              <a:gd name="connsiteX0" fmla="*/ 0 w 681108"/>
              <a:gd name="connsiteY0" fmla="*/ 0 h 252642"/>
              <a:gd name="connsiteX1" fmla="*/ 75062 w 681108"/>
              <a:gd name="connsiteY1" fmla="*/ 170597 h 252642"/>
              <a:gd name="connsiteX2" fmla="*/ 362732 w 681108"/>
              <a:gd name="connsiteY2" fmla="*/ 252341 h 252642"/>
              <a:gd name="connsiteX3" fmla="*/ 681108 w 681108"/>
              <a:gd name="connsiteY3" fmla="*/ 63263 h 252642"/>
              <a:gd name="connsiteX0" fmla="*/ 0 w 681108"/>
              <a:gd name="connsiteY0" fmla="*/ 0 h 262153"/>
              <a:gd name="connsiteX1" fmla="*/ 75062 w 681108"/>
              <a:gd name="connsiteY1" fmla="*/ 170597 h 262153"/>
              <a:gd name="connsiteX2" fmla="*/ 400832 w 681108"/>
              <a:gd name="connsiteY2" fmla="*/ 261866 h 262153"/>
              <a:gd name="connsiteX3" fmla="*/ 681108 w 681108"/>
              <a:gd name="connsiteY3" fmla="*/ 63263 h 262153"/>
              <a:gd name="connsiteX0" fmla="*/ 0 w 714445"/>
              <a:gd name="connsiteY0" fmla="*/ 0 h 262089"/>
              <a:gd name="connsiteX1" fmla="*/ 75062 w 714445"/>
              <a:gd name="connsiteY1" fmla="*/ 170597 h 262089"/>
              <a:gd name="connsiteX2" fmla="*/ 400832 w 714445"/>
              <a:gd name="connsiteY2" fmla="*/ 261866 h 262089"/>
              <a:gd name="connsiteX3" fmla="*/ 714445 w 714445"/>
              <a:gd name="connsiteY3" fmla="*/ 1350 h 262089"/>
              <a:gd name="connsiteX0" fmla="*/ 0 w 714445"/>
              <a:gd name="connsiteY0" fmla="*/ 0 h 261866"/>
              <a:gd name="connsiteX1" fmla="*/ 75062 w 714445"/>
              <a:gd name="connsiteY1" fmla="*/ 170597 h 261866"/>
              <a:gd name="connsiteX2" fmla="*/ 400832 w 714445"/>
              <a:gd name="connsiteY2" fmla="*/ 261866 h 261866"/>
              <a:gd name="connsiteX3" fmla="*/ 610381 w 714445"/>
              <a:gd name="connsiteY3" fmla="*/ 147565 h 261866"/>
              <a:gd name="connsiteX4" fmla="*/ 714445 w 714445"/>
              <a:gd name="connsiteY4" fmla="*/ 1350 h 261866"/>
              <a:gd name="connsiteX0" fmla="*/ 0 w 714445"/>
              <a:gd name="connsiteY0" fmla="*/ 0 h 269460"/>
              <a:gd name="connsiteX1" fmla="*/ 75062 w 714445"/>
              <a:gd name="connsiteY1" fmla="*/ 170597 h 269460"/>
              <a:gd name="connsiteX2" fmla="*/ 210331 w 714445"/>
              <a:gd name="connsiteY2" fmla="*/ 257103 h 269460"/>
              <a:gd name="connsiteX3" fmla="*/ 400832 w 714445"/>
              <a:gd name="connsiteY3" fmla="*/ 261866 h 269460"/>
              <a:gd name="connsiteX4" fmla="*/ 610381 w 714445"/>
              <a:gd name="connsiteY4" fmla="*/ 147565 h 269460"/>
              <a:gd name="connsiteX5" fmla="*/ 714445 w 714445"/>
              <a:gd name="connsiteY5" fmla="*/ 1350 h 269460"/>
              <a:gd name="connsiteX0" fmla="*/ 0 w 714445"/>
              <a:gd name="connsiteY0" fmla="*/ 0 h 269460"/>
              <a:gd name="connsiteX1" fmla="*/ 75062 w 714445"/>
              <a:gd name="connsiteY1" fmla="*/ 170597 h 269460"/>
              <a:gd name="connsiteX2" fmla="*/ 210331 w 714445"/>
              <a:gd name="connsiteY2" fmla="*/ 257103 h 269460"/>
              <a:gd name="connsiteX3" fmla="*/ 400832 w 714445"/>
              <a:gd name="connsiteY3" fmla="*/ 261866 h 269460"/>
              <a:gd name="connsiteX4" fmla="*/ 610381 w 714445"/>
              <a:gd name="connsiteY4" fmla="*/ 147565 h 269460"/>
              <a:gd name="connsiteX5" fmla="*/ 714445 w 714445"/>
              <a:gd name="connsiteY5" fmla="*/ 1350 h 269460"/>
              <a:gd name="connsiteX0" fmla="*/ 0 w 714445"/>
              <a:gd name="connsiteY0" fmla="*/ 0 h 269460"/>
              <a:gd name="connsiteX1" fmla="*/ 75062 w 714445"/>
              <a:gd name="connsiteY1" fmla="*/ 170597 h 269460"/>
              <a:gd name="connsiteX2" fmla="*/ 210331 w 714445"/>
              <a:gd name="connsiteY2" fmla="*/ 257103 h 269460"/>
              <a:gd name="connsiteX3" fmla="*/ 400832 w 714445"/>
              <a:gd name="connsiteY3" fmla="*/ 261866 h 269460"/>
              <a:gd name="connsiteX4" fmla="*/ 610381 w 714445"/>
              <a:gd name="connsiteY4" fmla="*/ 147565 h 269460"/>
              <a:gd name="connsiteX5" fmla="*/ 714445 w 714445"/>
              <a:gd name="connsiteY5" fmla="*/ 1350 h 269460"/>
              <a:gd name="connsiteX0" fmla="*/ 0 w 709682"/>
              <a:gd name="connsiteY0" fmla="*/ 12938 h 282398"/>
              <a:gd name="connsiteX1" fmla="*/ 75062 w 709682"/>
              <a:gd name="connsiteY1" fmla="*/ 183535 h 282398"/>
              <a:gd name="connsiteX2" fmla="*/ 210331 w 709682"/>
              <a:gd name="connsiteY2" fmla="*/ 270041 h 282398"/>
              <a:gd name="connsiteX3" fmla="*/ 400832 w 709682"/>
              <a:gd name="connsiteY3" fmla="*/ 274804 h 282398"/>
              <a:gd name="connsiteX4" fmla="*/ 610381 w 709682"/>
              <a:gd name="connsiteY4" fmla="*/ 160503 h 282398"/>
              <a:gd name="connsiteX5" fmla="*/ 709682 w 709682"/>
              <a:gd name="connsiteY5" fmla="*/ 0 h 28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682" h="282398">
                <a:moveTo>
                  <a:pt x="0" y="12938"/>
                </a:moveTo>
                <a:cubicBezTo>
                  <a:pt x="16491" y="79471"/>
                  <a:pt x="32982" y="146004"/>
                  <a:pt x="75062" y="183535"/>
                </a:cubicBezTo>
                <a:cubicBezTo>
                  <a:pt x="110911" y="219241"/>
                  <a:pt x="156036" y="254830"/>
                  <a:pt x="210331" y="270041"/>
                </a:cubicBezTo>
                <a:cubicBezTo>
                  <a:pt x="264626" y="285252"/>
                  <a:pt x="334951" y="285916"/>
                  <a:pt x="400832" y="274804"/>
                </a:cubicBezTo>
                <a:cubicBezTo>
                  <a:pt x="484495" y="264615"/>
                  <a:pt x="558112" y="203922"/>
                  <a:pt x="610381" y="160503"/>
                </a:cubicBezTo>
                <a:cubicBezTo>
                  <a:pt x="662650" y="117084"/>
                  <a:pt x="672494" y="103744"/>
                  <a:pt x="709682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09E809-7A8B-B5E4-6325-D2FF3900EBA4}"/>
              </a:ext>
            </a:extLst>
          </p:cNvPr>
          <p:cNvSpPr/>
          <p:nvPr/>
        </p:nvSpPr>
        <p:spPr>
          <a:xfrm>
            <a:off x="2449773" y="4039737"/>
            <a:ext cx="687790" cy="480360"/>
          </a:xfrm>
          <a:custGeom>
            <a:avLst/>
            <a:gdLst>
              <a:gd name="connsiteX0" fmla="*/ 0 w 211540"/>
              <a:gd name="connsiteY0" fmla="*/ 0 h 341194"/>
              <a:gd name="connsiteX1" fmla="*/ 95534 w 211540"/>
              <a:gd name="connsiteY1" fmla="*/ 204717 h 341194"/>
              <a:gd name="connsiteX2" fmla="*/ 211540 w 211540"/>
              <a:gd name="connsiteY2" fmla="*/ 341194 h 341194"/>
              <a:gd name="connsiteX0" fmla="*/ 0 w 211540"/>
              <a:gd name="connsiteY0" fmla="*/ 0 h 341194"/>
              <a:gd name="connsiteX1" fmla="*/ 95534 w 211540"/>
              <a:gd name="connsiteY1" fmla="*/ 204717 h 341194"/>
              <a:gd name="connsiteX2" fmla="*/ 107690 w 211540"/>
              <a:gd name="connsiteY2" fmla="*/ 298901 h 341194"/>
              <a:gd name="connsiteX3" fmla="*/ 211540 w 211540"/>
              <a:gd name="connsiteY3" fmla="*/ 341194 h 341194"/>
              <a:gd name="connsiteX0" fmla="*/ 0 w 687790"/>
              <a:gd name="connsiteY0" fmla="*/ 0 h 474544"/>
              <a:gd name="connsiteX1" fmla="*/ 95534 w 687790"/>
              <a:gd name="connsiteY1" fmla="*/ 204717 h 474544"/>
              <a:gd name="connsiteX2" fmla="*/ 107690 w 687790"/>
              <a:gd name="connsiteY2" fmla="*/ 298901 h 474544"/>
              <a:gd name="connsiteX3" fmla="*/ 687790 w 687790"/>
              <a:gd name="connsiteY3" fmla="*/ 474544 h 474544"/>
              <a:gd name="connsiteX0" fmla="*/ 0 w 687790"/>
              <a:gd name="connsiteY0" fmla="*/ 0 h 474544"/>
              <a:gd name="connsiteX1" fmla="*/ 95534 w 687790"/>
              <a:gd name="connsiteY1" fmla="*/ 204717 h 474544"/>
              <a:gd name="connsiteX2" fmla="*/ 283903 w 687790"/>
              <a:gd name="connsiteY2" fmla="*/ 365576 h 474544"/>
              <a:gd name="connsiteX3" fmla="*/ 687790 w 687790"/>
              <a:gd name="connsiteY3" fmla="*/ 474544 h 474544"/>
              <a:gd name="connsiteX0" fmla="*/ 0 w 687790"/>
              <a:gd name="connsiteY0" fmla="*/ 0 h 474544"/>
              <a:gd name="connsiteX1" fmla="*/ 95534 w 687790"/>
              <a:gd name="connsiteY1" fmla="*/ 204717 h 474544"/>
              <a:gd name="connsiteX2" fmla="*/ 283903 w 687790"/>
              <a:gd name="connsiteY2" fmla="*/ 365576 h 474544"/>
              <a:gd name="connsiteX3" fmla="*/ 687790 w 687790"/>
              <a:gd name="connsiteY3" fmla="*/ 474544 h 474544"/>
              <a:gd name="connsiteX0" fmla="*/ 0 w 687790"/>
              <a:gd name="connsiteY0" fmla="*/ 0 h 474544"/>
              <a:gd name="connsiteX1" fmla="*/ 95534 w 687790"/>
              <a:gd name="connsiteY1" fmla="*/ 204717 h 474544"/>
              <a:gd name="connsiteX2" fmla="*/ 283903 w 687790"/>
              <a:gd name="connsiteY2" fmla="*/ 365576 h 474544"/>
              <a:gd name="connsiteX3" fmla="*/ 687790 w 687790"/>
              <a:gd name="connsiteY3" fmla="*/ 474544 h 474544"/>
              <a:gd name="connsiteX0" fmla="*/ 0 w 687790"/>
              <a:gd name="connsiteY0" fmla="*/ 0 h 474544"/>
              <a:gd name="connsiteX1" fmla="*/ 95534 w 687790"/>
              <a:gd name="connsiteY1" fmla="*/ 204717 h 474544"/>
              <a:gd name="connsiteX2" fmla="*/ 283903 w 687790"/>
              <a:gd name="connsiteY2" fmla="*/ 365576 h 474544"/>
              <a:gd name="connsiteX3" fmla="*/ 455352 w 687790"/>
              <a:gd name="connsiteY3" fmla="*/ 427488 h 474544"/>
              <a:gd name="connsiteX4" fmla="*/ 687790 w 687790"/>
              <a:gd name="connsiteY4" fmla="*/ 474544 h 474544"/>
              <a:gd name="connsiteX0" fmla="*/ 0 w 687790"/>
              <a:gd name="connsiteY0" fmla="*/ 0 h 480360"/>
              <a:gd name="connsiteX1" fmla="*/ 95534 w 687790"/>
              <a:gd name="connsiteY1" fmla="*/ 204717 h 480360"/>
              <a:gd name="connsiteX2" fmla="*/ 283903 w 687790"/>
              <a:gd name="connsiteY2" fmla="*/ 365576 h 480360"/>
              <a:gd name="connsiteX3" fmla="*/ 455352 w 687790"/>
              <a:gd name="connsiteY3" fmla="*/ 427488 h 480360"/>
              <a:gd name="connsiteX4" fmla="*/ 687790 w 687790"/>
              <a:gd name="connsiteY4" fmla="*/ 474544 h 4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90" h="480360">
                <a:moveTo>
                  <a:pt x="0" y="0"/>
                </a:moveTo>
                <a:cubicBezTo>
                  <a:pt x="30138" y="73925"/>
                  <a:pt x="60277" y="147851"/>
                  <a:pt x="95534" y="204717"/>
                </a:cubicBezTo>
                <a:cubicBezTo>
                  <a:pt x="121420" y="252153"/>
                  <a:pt x="250282" y="352355"/>
                  <a:pt x="283903" y="365576"/>
                </a:cubicBezTo>
                <a:cubicBezTo>
                  <a:pt x="343873" y="400323"/>
                  <a:pt x="388038" y="409327"/>
                  <a:pt x="455352" y="427488"/>
                </a:cubicBezTo>
                <a:cubicBezTo>
                  <a:pt x="522666" y="445649"/>
                  <a:pt x="601425" y="497657"/>
                  <a:pt x="687790" y="474544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09ECF15-EA96-6A7C-7C54-97A854A48925}"/>
              </a:ext>
            </a:extLst>
          </p:cNvPr>
          <p:cNvSpPr/>
          <p:nvPr/>
        </p:nvSpPr>
        <p:spPr>
          <a:xfrm>
            <a:off x="2251881" y="4285397"/>
            <a:ext cx="640166" cy="556146"/>
          </a:xfrm>
          <a:custGeom>
            <a:avLst/>
            <a:gdLst>
              <a:gd name="connsiteX0" fmla="*/ 0 w 211540"/>
              <a:gd name="connsiteY0" fmla="*/ 0 h 327546"/>
              <a:gd name="connsiteX1" fmla="*/ 116006 w 211540"/>
              <a:gd name="connsiteY1" fmla="*/ 211540 h 327546"/>
              <a:gd name="connsiteX2" fmla="*/ 211540 w 211540"/>
              <a:gd name="connsiteY2" fmla="*/ 327546 h 327546"/>
              <a:gd name="connsiteX0" fmla="*/ 0 w 211540"/>
              <a:gd name="connsiteY0" fmla="*/ 0 h 327546"/>
              <a:gd name="connsiteX1" fmla="*/ 116006 w 211540"/>
              <a:gd name="connsiteY1" fmla="*/ 211540 h 327546"/>
              <a:gd name="connsiteX2" fmla="*/ 162707 w 211540"/>
              <a:gd name="connsiteY2" fmla="*/ 281841 h 327546"/>
              <a:gd name="connsiteX3" fmla="*/ 211540 w 211540"/>
              <a:gd name="connsiteY3" fmla="*/ 327546 h 327546"/>
              <a:gd name="connsiteX0" fmla="*/ 0 w 635403"/>
              <a:gd name="connsiteY0" fmla="*/ 0 h 565671"/>
              <a:gd name="connsiteX1" fmla="*/ 116006 w 635403"/>
              <a:gd name="connsiteY1" fmla="*/ 211540 h 565671"/>
              <a:gd name="connsiteX2" fmla="*/ 162707 w 635403"/>
              <a:gd name="connsiteY2" fmla="*/ 281841 h 565671"/>
              <a:gd name="connsiteX3" fmla="*/ 635403 w 635403"/>
              <a:gd name="connsiteY3" fmla="*/ 565671 h 565671"/>
              <a:gd name="connsiteX0" fmla="*/ 0 w 635403"/>
              <a:gd name="connsiteY0" fmla="*/ 0 h 565671"/>
              <a:gd name="connsiteX1" fmla="*/ 116006 w 635403"/>
              <a:gd name="connsiteY1" fmla="*/ 211540 h 565671"/>
              <a:gd name="connsiteX2" fmla="*/ 319869 w 635403"/>
              <a:gd name="connsiteY2" fmla="*/ 391379 h 565671"/>
              <a:gd name="connsiteX3" fmla="*/ 635403 w 635403"/>
              <a:gd name="connsiteY3" fmla="*/ 565671 h 565671"/>
              <a:gd name="connsiteX0" fmla="*/ 0 w 587778"/>
              <a:gd name="connsiteY0" fmla="*/ 0 h 565671"/>
              <a:gd name="connsiteX1" fmla="*/ 116006 w 587778"/>
              <a:gd name="connsiteY1" fmla="*/ 211540 h 565671"/>
              <a:gd name="connsiteX2" fmla="*/ 319869 w 587778"/>
              <a:gd name="connsiteY2" fmla="*/ 391379 h 565671"/>
              <a:gd name="connsiteX3" fmla="*/ 587778 w 587778"/>
              <a:gd name="connsiteY3" fmla="*/ 565671 h 565671"/>
              <a:gd name="connsiteX0" fmla="*/ 0 w 640166"/>
              <a:gd name="connsiteY0" fmla="*/ 0 h 556146"/>
              <a:gd name="connsiteX1" fmla="*/ 116006 w 640166"/>
              <a:gd name="connsiteY1" fmla="*/ 211540 h 556146"/>
              <a:gd name="connsiteX2" fmla="*/ 319869 w 640166"/>
              <a:gd name="connsiteY2" fmla="*/ 391379 h 556146"/>
              <a:gd name="connsiteX3" fmla="*/ 640166 w 640166"/>
              <a:gd name="connsiteY3" fmla="*/ 556146 h 55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166" h="556146">
                <a:moveTo>
                  <a:pt x="0" y="0"/>
                </a:moveTo>
                <a:cubicBezTo>
                  <a:pt x="40374" y="78474"/>
                  <a:pt x="80749" y="156949"/>
                  <a:pt x="116006" y="211540"/>
                </a:cubicBezTo>
                <a:cubicBezTo>
                  <a:pt x="143124" y="258513"/>
                  <a:pt x="303947" y="372045"/>
                  <a:pt x="319869" y="391379"/>
                </a:cubicBezTo>
                <a:cubicBezTo>
                  <a:pt x="335791" y="410713"/>
                  <a:pt x="632027" y="548529"/>
                  <a:pt x="640166" y="556146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AFD89DB-9790-02F6-C750-663C677AB2D6}"/>
              </a:ext>
            </a:extLst>
          </p:cNvPr>
          <p:cNvSpPr/>
          <p:nvPr/>
        </p:nvSpPr>
        <p:spPr>
          <a:xfrm>
            <a:off x="2142699" y="4524233"/>
            <a:ext cx="424431" cy="465517"/>
          </a:xfrm>
          <a:custGeom>
            <a:avLst/>
            <a:gdLst>
              <a:gd name="connsiteX0" fmla="*/ 0 w 191068"/>
              <a:gd name="connsiteY0" fmla="*/ 0 h 279779"/>
              <a:gd name="connsiteX1" fmla="*/ 191068 w 191068"/>
              <a:gd name="connsiteY1" fmla="*/ 279779 h 279779"/>
              <a:gd name="connsiteX0" fmla="*/ 0 w 191068"/>
              <a:gd name="connsiteY0" fmla="*/ 0 h 279779"/>
              <a:gd name="connsiteX1" fmla="*/ 129014 w 191068"/>
              <a:gd name="connsiteY1" fmla="*/ 185880 h 279779"/>
              <a:gd name="connsiteX2" fmla="*/ 191068 w 191068"/>
              <a:gd name="connsiteY2" fmla="*/ 279779 h 279779"/>
              <a:gd name="connsiteX0" fmla="*/ 0 w 424431"/>
              <a:gd name="connsiteY0" fmla="*/ 0 h 465517"/>
              <a:gd name="connsiteX1" fmla="*/ 129014 w 424431"/>
              <a:gd name="connsiteY1" fmla="*/ 185880 h 465517"/>
              <a:gd name="connsiteX2" fmla="*/ 424431 w 424431"/>
              <a:gd name="connsiteY2" fmla="*/ 465517 h 465517"/>
              <a:gd name="connsiteX0" fmla="*/ 0 w 424431"/>
              <a:gd name="connsiteY0" fmla="*/ 0 h 465517"/>
              <a:gd name="connsiteX1" fmla="*/ 114726 w 424431"/>
              <a:gd name="connsiteY1" fmla="*/ 243030 h 465517"/>
              <a:gd name="connsiteX2" fmla="*/ 424431 w 424431"/>
              <a:gd name="connsiteY2" fmla="*/ 465517 h 465517"/>
              <a:gd name="connsiteX0" fmla="*/ 0 w 424431"/>
              <a:gd name="connsiteY0" fmla="*/ 0 h 465517"/>
              <a:gd name="connsiteX1" fmla="*/ 114726 w 424431"/>
              <a:gd name="connsiteY1" fmla="*/ 243030 h 465517"/>
              <a:gd name="connsiteX2" fmla="*/ 424431 w 424431"/>
              <a:gd name="connsiteY2" fmla="*/ 465517 h 465517"/>
              <a:gd name="connsiteX0" fmla="*/ 0 w 424431"/>
              <a:gd name="connsiteY0" fmla="*/ 0 h 465517"/>
              <a:gd name="connsiteX1" fmla="*/ 114726 w 424431"/>
              <a:gd name="connsiteY1" fmla="*/ 243030 h 465517"/>
              <a:gd name="connsiteX2" fmla="*/ 424431 w 424431"/>
              <a:gd name="connsiteY2" fmla="*/ 465517 h 465517"/>
              <a:gd name="connsiteX0" fmla="*/ 0 w 424431"/>
              <a:gd name="connsiteY0" fmla="*/ 0 h 465517"/>
              <a:gd name="connsiteX1" fmla="*/ 114726 w 424431"/>
              <a:gd name="connsiteY1" fmla="*/ 243030 h 465517"/>
              <a:gd name="connsiteX2" fmla="*/ 424431 w 424431"/>
              <a:gd name="connsiteY2" fmla="*/ 465517 h 465517"/>
              <a:gd name="connsiteX0" fmla="*/ 0 w 424431"/>
              <a:gd name="connsiteY0" fmla="*/ 0 h 465517"/>
              <a:gd name="connsiteX1" fmla="*/ 114726 w 424431"/>
              <a:gd name="connsiteY1" fmla="*/ 243030 h 465517"/>
              <a:gd name="connsiteX2" fmla="*/ 424431 w 424431"/>
              <a:gd name="connsiteY2" fmla="*/ 465517 h 465517"/>
              <a:gd name="connsiteX0" fmla="*/ 0 w 424431"/>
              <a:gd name="connsiteY0" fmla="*/ 0 h 465517"/>
              <a:gd name="connsiteX1" fmla="*/ 114726 w 424431"/>
              <a:gd name="connsiteY1" fmla="*/ 243030 h 465517"/>
              <a:gd name="connsiteX2" fmla="*/ 424431 w 424431"/>
              <a:gd name="connsiteY2" fmla="*/ 465517 h 465517"/>
              <a:gd name="connsiteX0" fmla="*/ 0 w 424431"/>
              <a:gd name="connsiteY0" fmla="*/ 0 h 465517"/>
              <a:gd name="connsiteX1" fmla="*/ 114726 w 424431"/>
              <a:gd name="connsiteY1" fmla="*/ 243030 h 465517"/>
              <a:gd name="connsiteX2" fmla="*/ 424431 w 424431"/>
              <a:gd name="connsiteY2" fmla="*/ 465517 h 4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4431" h="465517">
                <a:moveTo>
                  <a:pt x="0" y="0"/>
                </a:moveTo>
                <a:cubicBezTo>
                  <a:pt x="14429" y="57197"/>
                  <a:pt x="-4479" y="76296"/>
                  <a:pt x="114726" y="243030"/>
                </a:cubicBezTo>
                <a:cubicBezTo>
                  <a:pt x="197039" y="331385"/>
                  <a:pt x="317879" y="415119"/>
                  <a:pt x="424431" y="465517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C6A080-FE3A-7AE0-2F78-A251B84BF5CE}"/>
              </a:ext>
            </a:extLst>
          </p:cNvPr>
          <p:cNvSpPr/>
          <p:nvPr/>
        </p:nvSpPr>
        <p:spPr>
          <a:xfrm>
            <a:off x="1985749" y="4633415"/>
            <a:ext cx="397135" cy="479023"/>
          </a:xfrm>
          <a:custGeom>
            <a:avLst/>
            <a:gdLst>
              <a:gd name="connsiteX0" fmla="*/ 0 w 163773"/>
              <a:gd name="connsiteY0" fmla="*/ 0 h 245660"/>
              <a:gd name="connsiteX1" fmla="*/ 95535 w 163773"/>
              <a:gd name="connsiteY1" fmla="*/ 177421 h 245660"/>
              <a:gd name="connsiteX2" fmla="*/ 163773 w 163773"/>
              <a:gd name="connsiteY2" fmla="*/ 245660 h 245660"/>
              <a:gd name="connsiteX0" fmla="*/ 0 w 163773"/>
              <a:gd name="connsiteY0" fmla="*/ 0 h 245660"/>
              <a:gd name="connsiteX1" fmla="*/ 95535 w 163773"/>
              <a:gd name="connsiteY1" fmla="*/ 177421 h 245660"/>
              <a:gd name="connsiteX2" fmla="*/ 128801 w 163773"/>
              <a:gd name="connsiteY2" fmla="*/ 219573 h 245660"/>
              <a:gd name="connsiteX3" fmla="*/ 163773 w 163773"/>
              <a:gd name="connsiteY3" fmla="*/ 245660 h 245660"/>
              <a:gd name="connsiteX0" fmla="*/ 0 w 397135"/>
              <a:gd name="connsiteY0" fmla="*/ 0 h 479023"/>
              <a:gd name="connsiteX1" fmla="*/ 95535 w 397135"/>
              <a:gd name="connsiteY1" fmla="*/ 177421 h 479023"/>
              <a:gd name="connsiteX2" fmla="*/ 128801 w 397135"/>
              <a:gd name="connsiteY2" fmla="*/ 219573 h 479023"/>
              <a:gd name="connsiteX3" fmla="*/ 397135 w 397135"/>
              <a:gd name="connsiteY3" fmla="*/ 479023 h 479023"/>
              <a:gd name="connsiteX0" fmla="*/ 0 w 397135"/>
              <a:gd name="connsiteY0" fmla="*/ 0 h 479023"/>
              <a:gd name="connsiteX1" fmla="*/ 95535 w 397135"/>
              <a:gd name="connsiteY1" fmla="*/ 177421 h 479023"/>
              <a:gd name="connsiteX2" fmla="*/ 209764 w 397135"/>
              <a:gd name="connsiteY2" fmla="*/ 319586 h 479023"/>
              <a:gd name="connsiteX3" fmla="*/ 397135 w 397135"/>
              <a:gd name="connsiteY3" fmla="*/ 479023 h 47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135" h="479023">
                <a:moveTo>
                  <a:pt x="0" y="0"/>
                </a:moveTo>
                <a:cubicBezTo>
                  <a:pt x="34120" y="68239"/>
                  <a:pt x="68240" y="136478"/>
                  <a:pt x="95535" y="177421"/>
                </a:cubicBezTo>
                <a:cubicBezTo>
                  <a:pt x="117002" y="213223"/>
                  <a:pt x="198391" y="308213"/>
                  <a:pt x="209764" y="319586"/>
                </a:cubicBezTo>
                <a:cubicBezTo>
                  <a:pt x="221137" y="330959"/>
                  <a:pt x="391306" y="473881"/>
                  <a:pt x="397135" y="479023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9A79A44-2B25-F603-6A1F-5E11724B5EE5}"/>
              </a:ext>
            </a:extLst>
          </p:cNvPr>
          <p:cNvSpPr/>
          <p:nvPr/>
        </p:nvSpPr>
        <p:spPr>
          <a:xfrm>
            <a:off x="1677980" y="4892023"/>
            <a:ext cx="288293" cy="509222"/>
          </a:xfrm>
          <a:custGeom>
            <a:avLst/>
            <a:gdLst>
              <a:gd name="connsiteX0" fmla="*/ 0 w 116006"/>
              <a:gd name="connsiteY0" fmla="*/ 0 h 177421"/>
              <a:gd name="connsiteX1" fmla="*/ 116006 w 116006"/>
              <a:gd name="connsiteY1" fmla="*/ 177421 h 177421"/>
              <a:gd name="connsiteX0" fmla="*/ 0 w 154106"/>
              <a:gd name="connsiteY0" fmla="*/ 0 h 320296"/>
              <a:gd name="connsiteX1" fmla="*/ 154106 w 154106"/>
              <a:gd name="connsiteY1" fmla="*/ 320296 h 320296"/>
              <a:gd name="connsiteX0" fmla="*/ 0 w 277931"/>
              <a:gd name="connsiteY0" fmla="*/ 0 h 501271"/>
              <a:gd name="connsiteX1" fmla="*/ 277931 w 277931"/>
              <a:gd name="connsiteY1" fmla="*/ 501271 h 501271"/>
              <a:gd name="connsiteX0" fmla="*/ 0 w 277931"/>
              <a:gd name="connsiteY0" fmla="*/ 0 h 501271"/>
              <a:gd name="connsiteX1" fmla="*/ 100701 w 277931"/>
              <a:gd name="connsiteY1" fmla="*/ 276326 h 501271"/>
              <a:gd name="connsiteX2" fmla="*/ 277931 w 277931"/>
              <a:gd name="connsiteY2" fmla="*/ 501271 h 501271"/>
              <a:gd name="connsiteX0" fmla="*/ 42081 w 320012"/>
              <a:gd name="connsiteY0" fmla="*/ 0 h 578475"/>
              <a:gd name="connsiteX1" fmla="*/ 15561 w 320012"/>
              <a:gd name="connsiteY1" fmla="*/ 578475 h 578475"/>
              <a:gd name="connsiteX2" fmla="*/ 320012 w 320012"/>
              <a:gd name="connsiteY2" fmla="*/ 501271 h 578475"/>
              <a:gd name="connsiteX0" fmla="*/ 32628 w 310559"/>
              <a:gd name="connsiteY0" fmla="*/ 0 h 606692"/>
              <a:gd name="connsiteX1" fmla="*/ 6108 w 310559"/>
              <a:gd name="connsiteY1" fmla="*/ 578475 h 606692"/>
              <a:gd name="connsiteX2" fmla="*/ 310559 w 310559"/>
              <a:gd name="connsiteY2" fmla="*/ 501271 h 606692"/>
              <a:gd name="connsiteX0" fmla="*/ 187802 w 465733"/>
              <a:gd name="connsiteY0" fmla="*/ 0 h 501271"/>
              <a:gd name="connsiteX1" fmla="*/ 2256 w 465733"/>
              <a:gd name="connsiteY1" fmla="*/ 387644 h 501271"/>
              <a:gd name="connsiteX2" fmla="*/ 465733 w 465733"/>
              <a:gd name="connsiteY2" fmla="*/ 501271 h 501271"/>
              <a:gd name="connsiteX0" fmla="*/ 241903 w 519834"/>
              <a:gd name="connsiteY0" fmla="*/ 0 h 501271"/>
              <a:gd name="connsiteX1" fmla="*/ 56357 w 519834"/>
              <a:gd name="connsiteY1" fmla="*/ 387644 h 501271"/>
              <a:gd name="connsiteX2" fmla="*/ 519834 w 519834"/>
              <a:gd name="connsiteY2" fmla="*/ 501271 h 501271"/>
              <a:gd name="connsiteX0" fmla="*/ 36505 w 314436"/>
              <a:gd name="connsiteY0" fmla="*/ 0 h 501271"/>
              <a:gd name="connsiteX1" fmla="*/ 105401 w 314436"/>
              <a:gd name="connsiteY1" fmla="*/ 300179 h 501271"/>
              <a:gd name="connsiteX2" fmla="*/ 314436 w 314436"/>
              <a:gd name="connsiteY2" fmla="*/ 501271 h 501271"/>
              <a:gd name="connsiteX0" fmla="*/ 36505 w 314436"/>
              <a:gd name="connsiteY0" fmla="*/ 0 h 501271"/>
              <a:gd name="connsiteX1" fmla="*/ 105401 w 314436"/>
              <a:gd name="connsiteY1" fmla="*/ 300179 h 501271"/>
              <a:gd name="connsiteX2" fmla="*/ 314436 w 314436"/>
              <a:gd name="connsiteY2" fmla="*/ 501271 h 501271"/>
              <a:gd name="connsiteX0" fmla="*/ 41665 w 311645"/>
              <a:gd name="connsiteY0" fmla="*/ 0 h 374050"/>
              <a:gd name="connsiteX1" fmla="*/ 102610 w 311645"/>
              <a:gd name="connsiteY1" fmla="*/ 172958 h 374050"/>
              <a:gd name="connsiteX2" fmla="*/ 311645 w 311645"/>
              <a:gd name="connsiteY2" fmla="*/ 374050 h 374050"/>
              <a:gd name="connsiteX0" fmla="*/ 31501 w 317383"/>
              <a:gd name="connsiteY0" fmla="*/ 0 h 509222"/>
              <a:gd name="connsiteX1" fmla="*/ 108348 w 317383"/>
              <a:gd name="connsiteY1" fmla="*/ 308130 h 509222"/>
              <a:gd name="connsiteX2" fmla="*/ 317383 w 317383"/>
              <a:gd name="connsiteY2" fmla="*/ 509222 h 509222"/>
              <a:gd name="connsiteX0" fmla="*/ 18106 w 303988"/>
              <a:gd name="connsiteY0" fmla="*/ 0 h 509222"/>
              <a:gd name="connsiteX1" fmla="*/ 94953 w 303988"/>
              <a:gd name="connsiteY1" fmla="*/ 308130 h 509222"/>
              <a:gd name="connsiteX2" fmla="*/ 303988 w 303988"/>
              <a:gd name="connsiteY2" fmla="*/ 509222 h 509222"/>
              <a:gd name="connsiteX0" fmla="*/ 44551 w 330433"/>
              <a:gd name="connsiteY0" fmla="*/ 0 h 509222"/>
              <a:gd name="connsiteX1" fmla="*/ 121398 w 330433"/>
              <a:gd name="connsiteY1" fmla="*/ 308130 h 509222"/>
              <a:gd name="connsiteX2" fmla="*/ 330433 w 330433"/>
              <a:gd name="connsiteY2" fmla="*/ 509222 h 509222"/>
              <a:gd name="connsiteX0" fmla="*/ 9073 w 294955"/>
              <a:gd name="connsiteY0" fmla="*/ 0 h 509222"/>
              <a:gd name="connsiteX1" fmla="*/ 181336 w 294955"/>
              <a:gd name="connsiteY1" fmla="*/ 308130 h 509222"/>
              <a:gd name="connsiteX2" fmla="*/ 294955 w 294955"/>
              <a:gd name="connsiteY2" fmla="*/ 509222 h 509222"/>
              <a:gd name="connsiteX0" fmla="*/ 16732 w 302614"/>
              <a:gd name="connsiteY0" fmla="*/ 0 h 509222"/>
              <a:gd name="connsiteX1" fmla="*/ 157189 w 302614"/>
              <a:gd name="connsiteY1" fmla="*/ 324032 h 509222"/>
              <a:gd name="connsiteX2" fmla="*/ 302614 w 302614"/>
              <a:gd name="connsiteY2" fmla="*/ 509222 h 509222"/>
              <a:gd name="connsiteX0" fmla="*/ 3115 w 288997"/>
              <a:gd name="connsiteY0" fmla="*/ 0 h 509222"/>
              <a:gd name="connsiteX1" fmla="*/ 143572 w 288997"/>
              <a:gd name="connsiteY1" fmla="*/ 324032 h 509222"/>
              <a:gd name="connsiteX2" fmla="*/ 288997 w 288997"/>
              <a:gd name="connsiteY2" fmla="*/ 509222 h 509222"/>
              <a:gd name="connsiteX0" fmla="*/ 2411 w 288293"/>
              <a:gd name="connsiteY0" fmla="*/ 0 h 509222"/>
              <a:gd name="connsiteX1" fmla="*/ 142868 w 288293"/>
              <a:gd name="connsiteY1" fmla="*/ 324032 h 509222"/>
              <a:gd name="connsiteX2" fmla="*/ 288293 w 288293"/>
              <a:gd name="connsiteY2" fmla="*/ 509222 h 509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93" h="509222">
                <a:moveTo>
                  <a:pt x="2411" y="0"/>
                </a:moveTo>
                <a:cubicBezTo>
                  <a:pt x="-15261" y="214356"/>
                  <a:pt x="67555" y="91867"/>
                  <a:pt x="142868" y="324032"/>
                </a:cubicBezTo>
                <a:cubicBezTo>
                  <a:pt x="303472" y="512362"/>
                  <a:pt x="249624" y="450082"/>
                  <a:pt x="288293" y="509222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A185327-4E50-BCC3-38CC-C80DC56D0169}"/>
              </a:ext>
            </a:extLst>
          </p:cNvPr>
          <p:cNvSpPr/>
          <p:nvPr/>
        </p:nvSpPr>
        <p:spPr>
          <a:xfrm>
            <a:off x="1818023" y="4766670"/>
            <a:ext cx="463810" cy="588560"/>
          </a:xfrm>
          <a:custGeom>
            <a:avLst/>
            <a:gdLst>
              <a:gd name="connsiteX0" fmla="*/ 0 w 163773"/>
              <a:gd name="connsiteY0" fmla="*/ 0 h 245660"/>
              <a:gd name="connsiteX1" fmla="*/ 95535 w 163773"/>
              <a:gd name="connsiteY1" fmla="*/ 177421 h 245660"/>
              <a:gd name="connsiteX2" fmla="*/ 163773 w 163773"/>
              <a:gd name="connsiteY2" fmla="*/ 245660 h 245660"/>
              <a:gd name="connsiteX0" fmla="*/ 0 w 163773"/>
              <a:gd name="connsiteY0" fmla="*/ 0 h 245660"/>
              <a:gd name="connsiteX1" fmla="*/ 95535 w 163773"/>
              <a:gd name="connsiteY1" fmla="*/ 177421 h 245660"/>
              <a:gd name="connsiteX2" fmla="*/ 128801 w 163773"/>
              <a:gd name="connsiteY2" fmla="*/ 219573 h 245660"/>
              <a:gd name="connsiteX3" fmla="*/ 163773 w 163773"/>
              <a:gd name="connsiteY3" fmla="*/ 245660 h 245660"/>
              <a:gd name="connsiteX0" fmla="*/ 0 w 397135"/>
              <a:gd name="connsiteY0" fmla="*/ 0 h 479023"/>
              <a:gd name="connsiteX1" fmla="*/ 95535 w 397135"/>
              <a:gd name="connsiteY1" fmla="*/ 177421 h 479023"/>
              <a:gd name="connsiteX2" fmla="*/ 128801 w 397135"/>
              <a:gd name="connsiteY2" fmla="*/ 219573 h 479023"/>
              <a:gd name="connsiteX3" fmla="*/ 397135 w 397135"/>
              <a:gd name="connsiteY3" fmla="*/ 479023 h 479023"/>
              <a:gd name="connsiteX0" fmla="*/ 0 w 397135"/>
              <a:gd name="connsiteY0" fmla="*/ 0 h 479023"/>
              <a:gd name="connsiteX1" fmla="*/ 95535 w 397135"/>
              <a:gd name="connsiteY1" fmla="*/ 177421 h 479023"/>
              <a:gd name="connsiteX2" fmla="*/ 209764 w 397135"/>
              <a:gd name="connsiteY2" fmla="*/ 319586 h 479023"/>
              <a:gd name="connsiteX3" fmla="*/ 397135 w 397135"/>
              <a:gd name="connsiteY3" fmla="*/ 479023 h 479023"/>
              <a:gd name="connsiteX0" fmla="*/ 0 w 463810"/>
              <a:gd name="connsiteY0" fmla="*/ 0 h 588560"/>
              <a:gd name="connsiteX1" fmla="*/ 95535 w 463810"/>
              <a:gd name="connsiteY1" fmla="*/ 177421 h 588560"/>
              <a:gd name="connsiteX2" fmla="*/ 209764 w 463810"/>
              <a:gd name="connsiteY2" fmla="*/ 319586 h 588560"/>
              <a:gd name="connsiteX3" fmla="*/ 463810 w 463810"/>
              <a:gd name="connsiteY3" fmla="*/ 588560 h 588560"/>
              <a:gd name="connsiteX0" fmla="*/ 0 w 463810"/>
              <a:gd name="connsiteY0" fmla="*/ 0 h 588560"/>
              <a:gd name="connsiteX1" fmla="*/ 95535 w 463810"/>
              <a:gd name="connsiteY1" fmla="*/ 177421 h 588560"/>
              <a:gd name="connsiteX2" fmla="*/ 238339 w 463810"/>
              <a:gd name="connsiteY2" fmla="*/ 376736 h 588560"/>
              <a:gd name="connsiteX3" fmla="*/ 463810 w 463810"/>
              <a:gd name="connsiteY3" fmla="*/ 588560 h 58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810" h="588560">
                <a:moveTo>
                  <a:pt x="0" y="0"/>
                </a:moveTo>
                <a:cubicBezTo>
                  <a:pt x="34120" y="68239"/>
                  <a:pt x="68240" y="136478"/>
                  <a:pt x="95535" y="177421"/>
                </a:cubicBezTo>
                <a:cubicBezTo>
                  <a:pt x="117002" y="213223"/>
                  <a:pt x="226966" y="365363"/>
                  <a:pt x="238339" y="376736"/>
                </a:cubicBezTo>
                <a:cubicBezTo>
                  <a:pt x="249712" y="388109"/>
                  <a:pt x="457981" y="583418"/>
                  <a:pt x="463810" y="588560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345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B219-1D99-4B05-86F3-9FB2CC09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методом спуска по градиенту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/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</a:t>
                </a:r>
                <a:r>
                  <a:rPr lang="ru-RU" sz="2400" dirty="0"/>
                  <a:t> -- предсказание нейронной сети с весами </a:t>
                </a:r>
                <a:r>
                  <a:rPr lang="el-GR" sz="2400" dirty="0"/>
                  <a:t>θ</a:t>
                </a:r>
                <a:r>
                  <a:rPr lang="ru-RU" sz="2400" dirty="0"/>
                  <a:t> для 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endParaRPr lang="ru-RU" sz="2400" dirty="0"/>
              </a:p>
              <a:p>
                <a:endParaRPr lang="ru-RU" sz="800" dirty="0"/>
              </a:p>
              <a:p>
                <a:r>
                  <a:rPr lang="en-US" sz="2400" dirty="0" err="1"/>
                  <a:t>y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 –</a:t>
                </a:r>
                <a:r>
                  <a:rPr lang="ru-RU" sz="2400" dirty="0"/>
                  <a:t> правильный класс</a:t>
                </a:r>
                <a:r>
                  <a:rPr lang="en-US" sz="2400" dirty="0"/>
                  <a:t> </a:t>
                </a:r>
                <a:r>
                  <a:rPr lang="ru-RU" sz="2400" dirty="0"/>
                  <a:t>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r>
                  <a:rPr lang="ru-RU" sz="2400" baseline="-25000" dirty="0"/>
                  <a:t> </a:t>
                </a:r>
                <a:r>
                  <a:rPr lang="ru-RU" sz="2400" dirty="0"/>
                  <a:t>(обычно какой-то единичный вектор)</a:t>
                </a:r>
              </a:p>
              <a:p>
                <a:endParaRPr lang="ru-RU" sz="800" dirty="0"/>
              </a:p>
              <a:p>
                <a:r>
                  <a:rPr lang="en-US" sz="2400" dirty="0"/>
                  <a:t>L(</a:t>
                </a:r>
                <a:r>
                  <a:rPr lang="el-GR" sz="2400" dirty="0"/>
                  <a:t>θ</a:t>
                </a:r>
                <a:r>
                  <a:rPr lang="en-US" sz="2400" dirty="0"/>
                  <a:t>) = </a:t>
                </a:r>
                <a:r>
                  <a:rPr lang="el-GR" sz="2400" dirty="0"/>
                  <a:t>Σ</a:t>
                </a:r>
                <a:r>
                  <a:rPr lang="en-US" sz="2400" dirty="0"/>
                  <a:t>(g(x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 – </a:t>
                </a:r>
                <a:r>
                  <a:rPr lang="en-US" sz="2400" dirty="0" err="1"/>
                  <a:t>y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)</a:t>
                </a:r>
                <a:r>
                  <a:rPr lang="en-US" sz="2400" baseline="30000" dirty="0"/>
                  <a:t>2</a:t>
                </a:r>
                <a:r>
                  <a:rPr lang="ru-RU" sz="2400" baseline="30000" dirty="0"/>
                  <a:t>  </a:t>
                </a:r>
                <a:r>
                  <a:rPr lang="ru-RU" sz="2400" dirty="0"/>
                  <a:t>-- значение функции потерь для весов </a:t>
                </a:r>
                <a:r>
                  <a:rPr lang="el-GR" sz="2400" dirty="0"/>
                  <a:t>θ</a:t>
                </a:r>
                <a:endParaRPr lang="en-US" sz="2400" dirty="0"/>
              </a:p>
              <a:p>
                <a:endParaRPr lang="ru-RU" sz="800" dirty="0"/>
              </a:p>
              <a:p>
                <a:r>
                  <a:rPr lang="ru-RU" sz="2400" dirty="0"/>
                  <a:t>Линии уровня </a:t>
                </a:r>
                <a:r>
                  <a:rPr lang="en-US" sz="2400" dirty="0"/>
                  <a:t>L(</a:t>
                </a:r>
                <a:r>
                  <a:rPr lang="el-GR" sz="2400" dirty="0"/>
                  <a:t>θ</a:t>
                </a:r>
                <a:r>
                  <a:rPr lang="en-US" sz="2400" dirty="0"/>
                  <a:t>)</a:t>
                </a:r>
                <a:r>
                  <a:rPr lang="ru-RU" sz="2400" dirty="0"/>
                  <a:t> = </a:t>
                </a:r>
                <a:r>
                  <a:rPr lang="en-US" sz="2400" dirty="0"/>
                  <a:t>const</a:t>
                </a:r>
                <a:endParaRPr lang="ru-RU" sz="2400" dirty="0"/>
              </a:p>
              <a:p>
                <a:endParaRPr lang="ru-RU" sz="800" dirty="0">
                  <a:sym typeface="Symbol" panose="05050102010706020507" pitchFamily="18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400" dirty="0">
                    <a:sym typeface="Symbol" panose="05050102010706020507" pitchFamily="18" charset="2"/>
                  </a:rPr>
                  <a:t> -- шаги по градиенту</a:t>
                </a:r>
              </a:p>
              <a:p>
                <a:endParaRPr lang="ru-RU" sz="800" dirty="0">
                  <a:sym typeface="Symbol" panose="05050102010706020507" pitchFamily="18" charset="2"/>
                </a:endParaRPr>
              </a:p>
              <a:p>
                <a:r>
                  <a:rPr lang="en-US" sz="2400" dirty="0">
                    <a:sym typeface="Symbol" panose="05050102010706020507" pitchFamily="18" charset="2"/>
                  </a:rPr>
                  <a:t></a:t>
                </a:r>
                <a:r>
                  <a:rPr lang="en-US" sz="2400" baseline="-25000" dirty="0" err="1">
                    <a:sym typeface="Symbol" panose="05050102010706020507" pitchFamily="18" charset="2"/>
                  </a:rPr>
                  <a:t>i</a:t>
                </a:r>
                <a:r>
                  <a:rPr lang="ru-RU" sz="2400" dirty="0">
                    <a:sym typeface="Symbol" panose="05050102010706020507" pitchFamily="18" charset="2"/>
                  </a:rPr>
                  <a:t> -- длина шага по градиенту</a:t>
                </a:r>
                <a:endParaRPr lang="ru-RU" sz="2400" baseline="-25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blipFill>
                <a:blip r:embed="rId2"/>
                <a:stretch>
                  <a:fillRect l="-1676" t="-1159" r="-2346" b="-2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 descr="Chart, radar chart&#10;&#10;Description automatically generated">
            <a:extLst>
              <a:ext uri="{FF2B5EF4-FFF2-40B4-BE49-F238E27FC236}">
                <a16:creationId xmlns:a16="http://schemas.microsoft.com/office/drawing/2014/main" id="{115DC0D4-58AF-4C4D-9CFF-7BE5A67A2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81" y="1690688"/>
            <a:ext cx="3964735" cy="4351338"/>
          </a:xfr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F293EB-23BD-49D4-ACA9-1FC8835BC1DD}"/>
              </a:ext>
            </a:extLst>
          </p:cNvPr>
          <p:cNvSpPr/>
          <p:nvPr/>
        </p:nvSpPr>
        <p:spPr>
          <a:xfrm flipV="1">
            <a:off x="5037138" y="3136910"/>
            <a:ext cx="1257547" cy="1152757"/>
          </a:xfrm>
          <a:custGeom>
            <a:avLst/>
            <a:gdLst>
              <a:gd name="connsiteX0" fmla="*/ 1194487 w 1194487"/>
              <a:gd name="connsiteY0" fmla="*/ 0 h 247135"/>
              <a:gd name="connsiteX1" fmla="*/ 0 w 1194487"/>
              <a:gd name="connsiteY1" fmla="*/ 247135 h 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487" h="247135">
                <a:moveTo>
                  <a:pt x="1194487" y="0"/>
                </a:moveTo>
                <a:lnTo>
                  <a:pt x="0" y="247135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86B2DD-FF83-4AF5-8536-E386D34583A7}"/>
              </a:ext>
            </a:extLst>
          </p:cNvPr>
          <p:cNvSpPr/>
          <p:nvPr/>
        </p:nvSpPr>
        <p:spPr>
          <a:xfrm flipV="1">
            <a:off x="4917989" y="3654468"/>
            <a:ext cx="1381115" cy="654739"/>
          </a:xfrm>
          <a:custGeom>
            <a:avLst/>
            <a:gdLst>
              <a:gd name="connsiteX0" fmla="*/ 1318054 w 1318054"/>
              <a:gd name="connsiteY0" fmla="*/ 0 h 716691"/>
              <a:gd name="connsiteX1" fmla="*/ 0 w 1318054"/>
              <a:gd name="connsiteY1" fmla="*/ 716691 h 71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054" h="716691">
                <a:moveTo>
                  <a:pt x="1318054" y="0"/>
                </a:moveTo>
                <a:lnTo>
                  <a:pt x="0" y="716691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6150D-D1CE-45B9-B065-8A4C56FD03A2}"/>
              </a:ext>
            </a:extLst>
          </p:cNvPr>
          <p:cNvSpPr txBox="1"/>
          <p:nvPr/>
        </p:nvSpPr>
        <p:spPr>
          <a:xfrm>
            <a:off x="1499289" y="5057409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1</a:t>
            </a:r>
            <a:endParaRPr lang="ru-RU" sz="14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074DD-7937-4D7C-9FF9-842F514B8334}"/>
              </a:ext>
            </a:extLst>
          </p:cNvPr>
          <p:cNvSpPr txBox="1"/>
          <p:nvPr/>
        </p:nvSpPr>
        <p:spPr>
          <a:xfrm>
            <a:off x="1998846" y="4550781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2</a:t>
            </a:r>
            <a:endParaRPr lang="ru-RU" sz="14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C632C6-EA2D-4463-928F-D902532B5817}"/>
              </a:ext>
            </a:extLst>
          </p:cNvPr>
          <p:cNvSpPr txBox="1"/>
          <p:nvPr/>
        </p:nvSpPr>
        <p:spPr>
          <a:xfrm>
            <a:off x="2233624" y="4309207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3</a:t>
            </a:r>
            <a:endParaRPr lang="ru-RU" sz="14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A8F217-AC2E-47EE-9B15-E23C431E6906}"/>
              </a:ext>
            </a:extLst>
          </p:cNvPr>
          <p:cNvSpPr txBox="1"/>
          <p:nvPr/>
        </p:nvSpPr>
        <p:spPr>
          <a:xfrm>
            <a:off x="2421511" y="4067633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4</a:t>
            </a:r>
            <a:endParaRPr lang="ru-RU" sz="14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05897E-352F-4AB5-97E5-A5BA94AD2CC7}"/>
              </a:ext>
            </a:extLst>
          </p:cNvPr>
          <p:cNvSpPr txBox="1"/>
          <p:nvPr/>
        </p:nvSpPr>
        <p:spPr>
          <a:xfrm>
            <a:off x="2617636" y="3898086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5</a:t>
            </a:r>
            <a:endParaRPr lang="ru-RU" sz="1400" baseline="-25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4AD2EB-C869-87DD-D300-8883384C9F5A}"/>
              </a:ext>
            </a:extLst>
          </p:cNvPr>
          <p:cNvCxnSpPr>
            <a:cxnSpLocks/>
          </p:cNvCxnSpPr>
          <p:nvPr/>
        </p:nvCxnSpPr>
        <p:spPr>
          <a:xfrm flipV="1">
            <a:off x="2133600" y="4807225"/>
            <a:ext cx="4165504" cy="25018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57CFA5-BAC0-5E32-B8EF-A67F381D812F}"/>
              </a:ext>
            </a:extLst>
          </p:cNvPr>
          <p:cNvCxnSpPr>
            <a:cxnSpLocks/>
          </p:cNvCxnSpPr>
          <p:nvPr/>
        </p:nvCxnSpPr>
        <p:spPr>
          <a:xfrm>
            <a:off x="2487827" y="4769708"/>
            <a:ext cx="381127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49C4244-95A1-04E5-776B-FC6DB2FA68B4}"/>
              </a:ext>
            </a:extLst>
          </p:cNvPr>
          <p:cNvSpPr/>
          <p:nvPr/>
        </p:nvSpPr>
        <p:spPr>
          <a:xfrm>
            <a:off x="2709081" y="3910084"/>
            <a:ext cx="252483" cy="225188"/>
          </a:xfrm>
          <a:custGeom>
            <a:avLst/>
            <a:gdLst>
              <a:gd name="connsiteX0" fmla="*/ 0 w 252483"/>
              <a:gd name="connsiteY0" fmla="*/ 0 h 225188"/>
              <a:gd name="connsiteX1" fmla="*/ 75062 w 252483"/>
              <a:gd name="connsiteY1" fmla="*/ 170597 h 225188"/>
              <a:gd name="connsiteX2" fmla="*/ 252483 w 252483"/>
              <a:gd name="connsiteY2" fmla="*/ 225188 h 22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483" h="225188">
                <a:moveTo>
                  <a:pt x="0" y="0"/>
                </a:moveTo>
                <a:cubicBezTo>
                  <a:pt x="16491" y="66533"/>
                  <a:pt x="32982" y="133066"/>
                  <a:pt x="75062" y="170597"/>
                </a:cubicBezTo>
                <a:cubicBezTo>
                  <a:pt x="117142" y="208128"/>
                  <a:pt x="184812" y="216658"/>
                  <a:pt x="252483" y="22518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56DF4D-0CA4-C61F-5C18-0D1D26589105}"/>
              </a:ext>
            </a:extLst>
          </p:cNvPr>
          <p:cNvSpPr/>
          <p:nvPr/>
        </p:nvSpPr>
        <p:spPr>
          <a:xfrm>
            <a:off x="2449773" y="4039737"/>
            <a:ext cx="211540" cy="341194"/>
          </a:xfrm>
          <a:custGeom>
            <a:avLst/>
            <a:gdLst>
              <a:gd name="connsiteX0" fmla="*/ 0 w 211540"/>
              <a:gd name="connsiteY0" fmla="*/ 0 h 341194"/>
              <a:gd name="connsiteX1" fmla="*/ 95534 w 211540"/>
              <a:gd name="connsiteY1" fmla="*/ 204717 h 341194"/>
              <a:gd name="connsiteX2" fmla="*/ 211540 w 211540"/>
              <a:gd name="connsiteY2" fmla="*/ 341194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540" h="341194">
                <a:moveTo>
                  <a:pt x="0" y="0"/>
                </a:moveTo>
                <a:cubicBezTo>
                  <a:pt x="30138" y="73925"/>
                  <a:pt x="60277" y="147851"/>
                  <a:pt x="95534" y="204717"/>
                </a:cubicBezTo>
                <a:cubicBezTo>
                  <a:pt x="130791" y="261583"/>
                  <a:pt x="171165" y="301388"/>
                  <a:pt x="211540" y="3411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71F764-3DA2-E055-F389-DEF12C87F4C1}"/>
              </a:ext>
            </a:extLst>
          </p:cNvPr>
          <p:cNvSpPr/>
          <p:nvPr/>
        </p:nvSpPr>
        <p:spPr>
          <a:xfrm>
            <a:off x="2251881" y="4285397"/>
            <a:ext cx="211540" cy="327546"/>
          </a:xfrm>
          <a:custGeom>
            <a:avLst/>
            <a:gdLst>
              <a:gd name="connsiteX0" fmla="*/ 0 w 211540"/>
              <a:gd name="connsiteY0" fmla="*/ 0 h 327546"/>
              <a:gd name="connsiteX1" fmla="*/ 116006 w 211540"/>
              <a:gd name="connsiteY1" fmla="*/ 211540 h 327546"/>
              <a:gd name="connsiteX2" fmla="*/ 211540 w 211540"/>
              <a:gd name="connsiteY2" fmla="*/ 327546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540" h="327546">
                <a:moveTo>
                  <a:pt x="0" y="0"/>
                </a:moveTo>
                <a:cubicBezTo>
                  <a:pt x="40374" y="78474"/>
                  <a:pt x="80749" y="156949"/>
                  <a:pt x="116006" y="211540"/>
                </a:cubicBezTo>
                <a:cubicBezTo>
                  <a:pt x="151263" y="266131"/>
                  <a:pt x="181401" y="296838"/>
                  <a:pt x="211540" y="32754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F79926-4EBF-2104-ED0B-DF876F85FBB9}"/>
              </a:ext>
            </a:extLst>
          </p:cNvPr>
          <p:cNvSpPr/>
          <p:nvPr/>
        </p:nvSpPr>
        <p:spPr>
          <a:xfrm>
            <a:off x="2142699" y="4524233"/>
            <a:ext cx="191068" cy="279779"/>
          </a:xfrm>
          <a:custGeom>
            <a:avLst/>
            <a:gdLst>
              <a:gd name="connsiteX0" fmla="*/ 0 w 191068"/>
              <a:gd name="connsiteY0" fmla="*/ 0 h 279779"/>
              <a:gd name="connsiteX1" fmla="*/ 191068 w 191068"/>
              <a:gd name="connsiteY1" fmla="*/ 279779 h 27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068" h="279779">
                <a:moveTo>
                  <a:pt x="0" y="0"/>
                </a:moveTo>
                <a:lnTo>
                  <a:pt x="191068" y="27977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9B90CAA-B0C4-50E2-EDDD-CFF4C3DEDF80}"/>
              </a:ext>
            </a:extLst>
          </p:cNvPr>
          <p:cNvSpPr/>
          <p:nvPr/>
        </p:nvSpPr>
        <p:spPr>
          <a:xfrm>
            <a:off x="1985749" y="4633415"/>
            <a:ext cx="163773" cy="245660"/>
          </a:xfrm>
          <a:custGeom>
            <a:avLst/>
            <a:gdLst>
              <a:gd name="connsiteX0" fmla="*/ 0 w 163773"/>
              <a:gd name="connsiteY0" fmla="*/ 0 h 245660"/>
              <a:gd name="connsiteX1" fmla="*/ 95535 w 163773"/>
              <a:gd name="connsiteY1" fmla="*/ 177421 h 245660"/>
              <a:gd name="connsiteX2" fmla="*/ 163773 w 163773"/>
              <a:gd name="connsiteY2" fmla="*/ 245660 h 24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73" h="245660">
                <a:moveTo>
                  <a:pt x="0" y="0"/>
                </a:moveTo>
                <a:cubicBezTo>
                  <a:pt x="34120" y="68239"/>
                  <a:pt x="68240" y="136478"/>
                  <a:pt x="95535" y="177421"/>
                </a:cubicBezTo>
                <a:cubicBezTo>
                  <a:pt x="122830" y="218364"/>
                  <a:pt x="143301" y="232012"/>
                  <a:pt x="163773" y="2456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3FF04D-A009-A409-0A00-D8DC9EA86138}"/>
              </a:ext>
            </a:extLst>
          </p:cNvPr>
          <p:cNvSpPr/>
          <p:nvPr/>
        </p:nvSpPr>
        <p:spPr>
          <a:xfrm>
            <a:off x="1726442" y="5042848"/>
            <a:ext cx="116006" cy="177421"/>
          </a:xfrm>
          <a:custGeom>
            <a:avLst/>
            <a:gdLst>
              <a:gd name="connsiteX0" fmla="*/ 0 w 116006"/>
              <a:gd name="connsiteY0" fmla="*/ 0 h 177421"/>
              <a:gd name="connsiteX1" fmla="*/ 116006 w 116006"/>
              <a:gd name="connsiteY1" fmla="*/ 177421 h 17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6006" h="177421">
                <a:moveTo>
                  <a:pt x="0" y="0"/>
                </a:moveTo>
                <a:lnTo>
                  <a:pt x="116006" y="17742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6900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C593-F507-56CB-2ACF-F7F808EB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стоит вычисление градиента?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57B-242C-1537-31D0-677B5257A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Вычисление градиента с помощью конечных разностей стоит </a:t>
            </a:r>
            <a:r>
              <a:rPr lang="en-US" sz="2800" dirty="0">
                <a:solidFill>
                  <a:schemeClr val="bg1"/>
                </a:solidFill>
              </a:rPr>
              <a:t>O(size(</a:t>
            </a:r>
            <a:r>
              <a:rPr lang="el-GR" sz="2800" dirty="0">
                <a:solidFill>
                  <a:schemeClr val="bg1"/>
                </a:solidFill>
              </a:rPr>
              <a:t>θ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  <a:r>
              <a:rPr lang="en-US" sz="2800" baseline="30000" dirty="0">
                <a:solidFill>
                  <a:schemeClr val="bg1"/>
                </a:solidFill>
              </a:rPr>
              <a:t>2</a:t>
            </a:r>
            <a:r>
              <a:rPr lang="en-US" sz="2800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sz="2800" dirty="0">
                <a:solidFill>
                  <a:schemeClr val="bg1"/>
                </a:solidFill>
                <a:sym typeface="Symbol" panose="05050102010706020507" pitchFamily="18" charset="2"/>
              </a:rPr>
              <a:t>(размер картинки)</a:t>
            </a:r>
            <a:r>
              <a:rPr lang="en-US" sz="2800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sz="2800" dirty="0">
                <a:solidFill>
                  <a:schemeClr val="bg1"/>
                </a:solidFill>
                <a:sym typeface="Symbol" panose="05050102010706020507" pitchFamily="18" charset="2"/>
              </a:rPr>
              <a:t>(число картинок))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Вычисление </a:t>
            </a:r>
            <a:r>
              <a:rPr lang="en-US" dirty="0">
                <a:solidFill>
                  <a:schemeClr val="bg1"/>
                </a:solidFill>
              </a:rPr>
              <a:t>L(</a:t>
            </a:r>
            <a:r>
              <a:rPr lang="el-GR" dirty="0">
                <a:solidFill>
                  <a:schemeClr val="bg1"/>
                </a:solidFill>
              </a:rPr>
              <a:t>θ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ru-RU" dirty="0">
                <a:solidFill>
                  <a:schemeClr val="bg1"/>
                </a:solidFill>
              </a:rPr>
              <a:t> стоит </a:t>
            </a:r>
            <a:r>
              <a:rPr lang="en-US" dirty="0">
                <a:solidFill>
                  <a:schemeClr val="bg1"/>
                </a:solidFill>
              </a:rPr>
              <a:t>O(size(</a:t>
            </a:r>
            <a:r>
              <a:rPr lang="el-GR" dirty="0">
                <a:solidFill>
                  <a:schemeClr val="bg1"/>
                </a:solidFill>
              </a:rPr>
              <a:t>θ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(число картинок))</a:t>
            </a:r>
            <a:endParaRPr lang="en-US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1"/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Для каждой компоненты градиента нужно два значения </a:t>
            </a:r>
            <a:r>
              <a:rPr lang="en-US" dirty="0">
                <a:solidFill>
                  <a:schemeClr val="bg1"/>
                </a:solidFill>
              </a:rPr>
              <a:t>L</a:t>
            </a:r>
            <a:endParaRPr lang="ru-RU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2"/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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имеет </a:t>
            </a:r>
            <a:r>
              <a:rPr lang="ru-RU" dirty="0">
                <a:solidFill>
                  <a:schemeClr val="bg1"/>
                </a:solidFill>
              </a:rPr>
              <a:t>порядка 10</a:t>
            </a:r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ru-RU" dirty="0">
                <a:solidFill>
                  <a:schemeClr val="bg1"/>
                </a:solidFill>
              </a:rPr>
              <a:t> -- 1000</a:t>
            </a:r>
            <a:r>
              <a:rPr lang="en-US" dirty="0">
                <a:solidFill>
                  <a:schemeClr val="bg1"/>
                </a:solidFill>
              </a:rPr>
              <a:t>M </a:t>
            </a:r>
            <a:r>
              <a:rPr lang="ru-RU" dirty="0">
                <a:solidFill>
                  <a:schemeClr val="bg1"/>
                </a:solidFill>
              </a:rPr>
              <a:t>компонент 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Размер картинки -- </a:t>
            </a:r>
            <a:r>
              <a:rPr lang="en-US" dirty="0">
                <a:solidFill>
                  <a:schemeClr val="bg1"/>
                </a:solidFill>
              </a:rPr>
              <a:t>1K -- 100K </a:t>
            </a:r>
            <a:r>
              <a:rPr lang="ru-RU" dirty="0">
                <a:solidFill>
                  <a:schemeClr val="bg1"/>
                </a:solidFill>
              </a:rPr>
              <a:t>пикселей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Число картинок -- 1М -- 100М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Итого </a:t>
            </a:r>
            <a:r>
              <a:rPr lang="en-US" dirty="0">
                <a:solidFill>
                  <a:schemeClr val="bg1"/>
                </a:solidFill>
              </a:rPr>
              <a:t>&gt;&gt;</a:t>
            </a:r>
            <a:r>
              <a:rPr lang="ru-RU" dirty="0">
                <a:solidFill>
                  <a:schemeClr val="bg1"/>
                </a:solidFill>
              </a:rPr>
              <a:t> 100</a:t>
            </a:r>
            <a:r>
              <a:rPr lang="en-US" dirty="0">
                <a:solidFill>
                  <a:schemeClr val="bg1"/>
                </a:solidFill>
              </a:rPr>
              <a:t>MM </a:t>
            </a:r>
            <a:r>
              <a:rPr lang="en-US" sz="2400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en-US" dirty="0">
                <a:solidFill>
                  <a:schemeClr val="bg1"/>
                </a:solidFill>
              </a:rPr>
              <a:t> 1K </a:t>
            </a:r>
            <a:r>
              <a:rPr lang="en-US" sz="2400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en-US" dirty="0">
                <a:solidFill>
                  <a:schemeClr val="bg1"/>
                </a:solidFill>
              </a:rPr>
              <a:t> 1M = 10</a:t>
            </a:r>
            <a:r>
              <a:rPr lang="en-US" baseline="30000" dirty="0">
                <a:solidFill>
                  <a:schemeClr val="bg1"/>
                </a:solidFill>
              </a:rPr>
              <a:t>23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операций с плавающей точкой (</a:t>
            </a:r>
            <a:r>
              <a:rPr lang="en-US" dirty="0">
                <a:solidFill>
                  <a:schemeClr val="bg1"/>
                </a:solidFill>
              </a:rPr>
              <a:t>flop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Топовые графические ускорители делают 10</a:t>
            </a:r>
            <a:r>
              <a:rPr lang="ru-RU" baseline="30000" dirty="0">
                <a:solidFill>
                  <a:schemeClr val="bg1"/>
                </a:solidFill>
              </a:rPr>
              <a:t>12</a:t>
            </a:r>
            <a:r>
              <a:rPr lang="ru-RU" dirty="0">
                <a:solidFill>
                  <a:schemeClr val="bg1"/>
                </a:solidFill>
              </a:rPr>
              <a:t>--10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en-US" dirty="0">
                <a:solidFill>
                  <a:schemeClr val="bg1"/>
                </a:solidFill>
              </a:rPr>
              <a:t> flop/sec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1 </a:t>
            </a:r>
            <a:r>
              <a:rPr lang="ru-RU" dirty="0">
                <a:solidFill>
                  <a:schemeClr val="bg1"/>
                </a:solidFill>
              </a:rPr>
              <a:t>год = 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 секунд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23</a:t>
            </a:r>
            <a:r>
              <a:rPr lang="ru-RU" dirty="0">
                <a:solidFill>
                  <a:schemeClr val="bg1"/>
                </a:solidFill>
              </a:rPr>
              <a:t>/10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ru-RU" dirty="0">
                <a:solidFill>
                  <a:schemeClr val="bg1"/>
                </a:solidFill>
              </a:rPr>
              <a:t>/(3.15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) = 300 лет на одной карте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480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A5492-A089-4251-B01B-5C67C55E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0313F-2A1C-4535-9F5C-91BF3D498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9B31B-0B85-4C8B-85D6-9B5690EB3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" t="-18981" r="-433" b="38466"/>
          <a:stretch/>
        </p:blipFill>
        <p:spPr>
          <a:xfrm>
            <a:off x="0" y="424249"/>
            <a:ext cx="12087225" cy="52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535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C593-F507-56CB-2ACF-F7F808EB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стоит вычисление градиента?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57B-242C-1537-31D0-677B5257A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ym typeface="Symbol" panose="05050102010706020507" pitchFamily="18" charset="2"/>
              </a:rPr>
              <a:t>Вычисление градиента с помощью конечных разностей стоит </a:t>
            </a:r>
            <a:r>
              <a:rPr lang="en-US" sz="2800" dirty="0"/>
              <a:t>O(size(</a:t>
            </a:r>
            <a:r>
              <a:rPr lang="el-GR" sz="2800" dirty="0"/>
              <a:t>θ</a:t>
            </a:r>
            <a:r>
              <a:rPr lang="en-US" sz="2800" dirty="0"/>
              <a:t>)</a:t>
            </a:r>
            <a:r>
              <a:rPr lang="en-US" sz="2800" baseline="30000" dirty="0"/>
              <a:t>2</a:t>
            </a:r>
            <a:r>
              <a:rPr lang="en-US" sz="2800" dirty="0">
                <a:sym typeface="Symbol" panose="05050102010706020507" pitchFamily="18" charset="2"/>
              </a:rPr>
              <a:t></a:t>
            </a:r>
            <a:r>
              <a:rPr lang="ru-RU" sz="2800" dirty="0">
                <a:sym typeface="Symbol" panose="05050102010706020507" pitchFamily="18" charset="2"/>
              </a:rPr>
              <a:t>(размер картинки)</a:t>
            </a:r>
            <a:r>
              <a:rPr lang="en-US" sz="2800" dirty="0">
                <a:sym typeface="Symbol" panose="05050102010706020507" pitchFamily="18" charset="2"/>
              </a:rPr>
              <a:t></a:t>
            </a:r>
            <a:r>
              <a:rPr lang="ru-RU" sz="2800" dirty="0">
                <a:sym typeface="Symbol" panose="05050102010706020507" pitchFamily="18" charset="2"/>
              </a:rPr>
              <a:t>(число картинок))</a:t>
            </a:r>
            <a:endParaRPr lang="ru-RU" dirty="0"/>
          </a:p>
          <a:p>
            <a:pPr lvl="1"/>
            <a:r>
              <a:rPr lang="ru-RU" dirty="0">
                <a:solidFill>
                  <a:schemeClr val="bg1"/>
                </a:solidFill>
              </a:rPr>
              <a:t>Вычисление </a:t>
            </a:r>
            <a:r>
              <a:rPr lang="en-US" dirty="0">
                <a:solidFill>
                  <a:schemeClr val="bg1"/>
                </a:solidFill>
              </a:rPr>
              <a:t>L(</a:t>
            </a:r>
            <a:r>
              <a:rPr lang="el-GR" dirty="0">
                <a:solidFill>
                  <a:schemeClr val="bg1"/>
                </a:solidFill>
              </a:rPr>
              <a:t>θ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ru-RU" dirty="0">
                <a:solidFill>
                  <a:schemeClr val="bg1"/>
                </a:solidFill>
              </a:rPr>
              <a:t> стоит </a:t>
            </a:r>
            <a:r>
              <a:rPr lang="en-US" dirty="0">
                <a:solidFill>
                  <a:schemeClr val="bg1"/>
                </a:solidFill>
              </a:rPr>
              <a:t>O(size(</a:t>
            </a:r>
            <a:r>
              <a:rPr lang="el-GR" dirty="0">
                <a:solidFill>
                  <a:schemeClr val="bg1"/>
                </a:solidFill>
              </a:rPr>
              <a:t>θ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(число картинок))</a:t>
            </a:r>
            <a:endParaRPr lang="en-US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1"/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Для каждой компоненты градиента нужно два значения </a:t>
            </a:r>
            <a:r>
              <a:rPr lang="en-US" dirty="0">
                <a:solidFill>
                  <a:schemeClr val="bg1"/>
                </a:solidFill>
              </a:rPr>
              <a:t>L</a:t>
            </a:r>
            <a:endParaRPr lang="ru-RU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2"/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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имеет </a:t>
            </a:r>
            <a:r>
              <a:rPr lang="ru-RU" dirty="0">
                <a:solidFill>
                  <a:schemeClr val="bg1"/>
                </a:solidFill>
              </a:rPr>
              <a:t>порядка 10</a:t>
            </a:r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ru-RU" dirty="0">
                <a:solidFill>
                  <a:schemeClr val="bg1"/>
                </a:solidFill>
              </a:rPr>
              <a:t> -- 1000</a:t>
            </a:r>
            <a:r>
              <a:rPr lang="en-US" dirty="0">
                <a:solidFill>
                  <a:schemeClr val="bg1"/>
                </a:solidFill>
              </a:rPr>
              <a:t>M </a:t>
            </a:r>
            <a:r>
              <a:rPr lang="ru-RU" dirty="0">
                <a:solidFill>
                  <a:schemeClr val="bg1"/>
                </a:solidFill>
              </a:rPr>
              <a:t>компонент 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Размер картинки -- </a:t>
            </a:r>
            <a:r>
              <a:rPr lang="en-US" dirty="0">
                <a:solidFill>
                  <a:schemeClr val="bg1"/>
                </a:solidFill>
              </a:rPr>
              <a:t>1K -- 100K </a:t>
            </a:r>
            <a:r>
              <a:rPr lang="ru-RU" dirty="0">
                <a:solidFill>
                  <a:schemeClr val="bg1"/>
                </a:solidFill>
              </a:rPr>
              <a:t>пикселей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Число картинок -- 1М -- 100М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Итого </a:t>
            </a:r>
            <a:r>
              <a:rPr lang="en-US" dirty="0">
                <a:solidFill>
                  <a:schemeClr val="bg1"/>
                </a:solidFill>
              </a:rPr>
              <a:t>&gt;&gt;</a:t>
            </a:r>
            <a:r>
              <a:rPr lang="ru-RU" dirty="0">
                <a:solidFill>
                  <a:schemeClr val="bg1"/>
                </a:solidFill>
              </a:rPr>
              <a:t> 100</a:t>
            </a:r>
            <a:r>
              <a:rPr lang="en-US" dirty="0">
                <a:solidFill>
                  <a:schemeClr val="bg1"/>
                </a:solidFill>
              </a:rPr>
              <a:t>MM </a:t>
            </a:r>
            <a:r>
              <a:rPr lang="en-US" sz="2400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en-US" dirty="0">
                <a:solidFill>
                  <a:schemeClr val="bg1"/>
                </a:solidFill>
              </a:rPr>
              <a:t> 1K </a:t>
            </a:r>
            <a:r>
              <a:rPr lang="en-US" sz="2400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en-US" dirty="0">
                <a:solidFill>
                  <a:schemeClr val="bg1"/>
                </a:solidFill>
              </a:rPr>
              <a:t> 1M = 10</a:t>
            </a:r>
            <a:r>
              <a:rPr lang="en-US" baseline="30000" dirty="0">
                <a:solidFill>
                  <a:schemeClr val="bg1"/>
                </a:solidFill>
              </a:rPr>
              <a:t>23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операций с плавающей точкой (</a:t>
            </a:r>
            <a:r>
              <a:rPr lang="en-US" dirty="0">
                <a:solidFill>
                  <a:schemeClr val="bg1"/>
                </a:solidFill>
              </a:rPr>
              <a:t>flop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Топовые графические ускорители делают 10</a:t>
            </a:r>
            <a:r>
              <a:rPr lang="ru-RU" baseline="30000" dirty="0">
                <a:solidFill>
                  <a:schemeClr val="bg1"/>
                </a:solidFill>
              </a:rPr>
              <a:t>12</a:t>
            </a:r>
            <a:r>
              <a:rPr lang="ru-RU" dirty="0">
                <a:solidFill>
                  <a:schemeClr val="bg1"/>
                </a:solidFill>
              </a:rPr>
              <a:t>--10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en-US" dirty="0">
                <a:solidFill>
                  <a:schemeClr val="bg1"/>
                </a:solidFill>
              </a:rPr>
              <a:t> flop/sec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1 </a:t>
            </a:r>
            <a:r>
              <a:rPr lang="ru-RU" dirty="0">
                <a:solidFill>
                  <a:schemeClr val="bg1"/>
                </a:solidFill>
              </a:rPr>
              <a:t>год = 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 секунд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23</a:t>
            </a:r>
            <a:r>
              <a:rPr lang="ru-RU" dirty="0">
                <a:solidFill>
                  <a:schemeClr val="bg1"/>
                </a:solidFill>
              </a:rPr>
              <a:t>/10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ru-RU" dirty="0">
                <a:solidFill>
                  <a:schemeClr val="bg1"/>
                </a:solidFill>
              </a:rPr>
              <a:t>/(3.15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) = 300 лет на одной карте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8173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C593-F507-56CB-2ACF-F7F808EB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стоит вычисление градиента?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57B-242C-1537-31D0-677B5257A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ym typeface="Symbol" panose="05050102010706020507" pitchFamily="18" charset="2"/>
              </a:rPr>
              <a:t>Вычисление градиента с помощью конечных разностей стоит </a:t>
            </a:r>
            <a:r>
              <a:rPr lang="en-US" sz="2800" dirty="0"/>
              <a:t>O(size(</a:t>
            </a:r>
            <a:r>
              <a:rPr lang="el-GR" sz="2800" dirty="0"/>
              <a:t>θ</a:t>
            </a:r>
            <a:r>
              <a:rPr lang="en-US" sz="2800" dirty="0"/>
              <a:t>)</a:t>
            </a:r>
            <a:r>
              <a:rPr lang="en-US" sz="2800" baseline="30000" dirty="0"/>
              <a:t>2</a:t>
            </a:r>
            <a:r>
              <a:rPr lang="en-US" sz="2800" dirty="0">
                <a:sym typeface="Symbol" panose="05050102010706020507" pitchFamily="18" charset="2"/>
              </a:rPr>
              <a:t></a:t>
            </a:r>
            <a:r>
              <a:rPr lang="ru-RU" sz="2800" dirty="0">
                <a:sym typeface="Symbol" panose="05050102010706020507" pitchFamily="18" charset="2"/>
              </a:rPr>
              <a:t>(размер картинки)</a:t>
            </a:r>
            <a:r>
              <a:rPr lang="en-US" sz="2800" dirty="0">
                <a:sym typeface="Symbol" panose="05050102010706020507" pitchFamily="18" charset="2"/>
              </a:rPr>
              <a:t></a:t>
            </a:r>
            <a:r>
              <a:rPr lang="ru-RU" sz="2800" dirty="0">
                <a:sym typeface="Symbol" panose="05050102010706020507" pitchFamily="18" charset="2"/>
              </a:rPr>
              <a:t>(число картинок))</a:t>
            </a:r>
            <a:endParaRPr lang="ru-RU" dirty="0"/>
          </a:p>
          <a:p>
            <a:pPr lvl="1"/>
            <a:r>
              <a:rPr lang="ru-RU" dirty="0"/>
              <a:t>Вычисление </a:t>
            </a:r>
            <a:r>
              <a:rPr lang="en-US" dirty="0"/>
              <a:t>L(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ru-RU" dirty="0"/>
              <a:t>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(число картинок))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Для каждой компоненты градиента нужно два значения </a:t>
            </a:r>
            <a:r>
              <a:rPr lang="en-US" dirty="0">
                <a:solidFill>
                  <a:schemeClr val="bg1"/>
                </a:solidFill>
              </a:rPr>
              <a:t>L</a:t>
            </a:r>
            <a:endParaRPr lang="ru-RU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2"/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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имеет </a:t>
            </a:r>
            <a:r>
              <a:rPr lang="ru-RU" dirty="0">
                <a:solidFill>
                  <a:schemeClr val="bg1"/>
                </a:solidFill>
              </a:rPr>
              <a:t>порядка 10</a:t>
            </a:r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ru-RU" dirty="0">
                <a:solidFill>
                  <a:schemeClr val="bg1"/>
                </a:solidFill>
              </a:rPr>
              <a:t> -- 1000</a:t>
            </a:r>
            <a:r>
              <a:rPr lang="en-US" dirty="0">
                <a:solidFill>
                  <a:schemeClr val="bg1"/>
                </a:solidFill>
              </a:rPr>
              <a:t>M </a:t>
            </a:r>
            <a:r>
              <a:rPr lang="ru-RU" dirty="0">
                <a:solidFill>
                  <a:schemeClr val="bg1"/>
                </a:solidFill>
              </a:rPr>
              <a:t>компонент 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Размер картинки -- </a:t>
            </a:r>
            <a:r>
              <a:rPr lang="en-US" dirty="0">
                <a:solidFill>
                  <a:schemeClr val="bg1"/>
                </a:solidFill>
              </a:rPr>
              <a:t>1K -- 100K </a:t>
            </a:r>
            <a:r>
              <a:rPr lang="ru-RU" dirty="0">
                <a:solidFill>
                  <a:schemeClr val="bg1"/>
                </a:solidFill>
              </a:rPr>
              <a:t>пикселей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Число картинок -- 1М -- 100М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Итого </a:t>
            </a:r>
            <a:r>
              <a:rPr lang="en-US" dirty="0">
                <a:solidFill>
                  <a:schemeClr val="bg1"/>
                </a:solidFill>
              </a:rPr>
              <a:t>&gt;&gt;</a:t>
            </a:r>
            <a:r>
              <a:rPr lang="ru-RU" dirty="0">
                <a:solidFill>
                  <a:schemeClr val="bg1"/>
                </a:solidFill>
              </a:rPr>
              <a:t> 100</a:t>
            </a:r>
            <a:r>
              <a:rPr lang="en-US" dirty="0">
                <a:solidFill>
                  <a:schemeClr val="bg1"/>
                </a:solidFill>
              </a:rPr>
              <a:t>MM </a:t>
            </a:r>
            <a:r>
              <a:rPr lang="en-US" sz="2400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en-US" dirty="0">
                <a:solidFill>
                  <a:schemeClr val="bg1"/>
                </a:solidFill>
              </a:rPr>
              <a:t> 1K </a:t>
            </a:r>
            <a:r>
              <a:rPr lang="en-US" sz="2400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en-US" dirty="0">
                <a:solidFill>
                  <a:schemeClr val="bg1"/>
                </a:solidFill>
              </a:rPr>
              <a:t> 1M = 10</a:t>
            </a:r>
            <a:r>
              <a:rPr lang="en-US" baseline="30000" dirty="0">
                <a:solidFill>
                  <a:schemeClr val="bg1"/>
                </a:solidFill>
              </a:rPr>
              <a:t>23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операций с плавающей точкой (</a:t>
            </a:r>
            <a:r>
              <a:rPr lang="en-US" dirty="0">
                <a:solidFill>
                  <a:schemeClr val="bg1"/>
                </a:solidFill>
              </a:rPr>
              <a:t>flop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Топовые графические ускорители делают 10</a:t>
            </a:r>
            <a:r>
              <a:rPr lang="ru-RU" baseline="30000" dirty="0">
                <a:solidFill>
                  <a:schemeClr val="bg1"/>
                </a:solidFill>
              </a:rPr>
              <a:t>12</a:t>
            </a:r>
            <a:r>
              <a:rPr lang="ru-RU" dirty="0">
                <a:solidFill>
                  <a:schemeClr val="bg1"/>
                </a:solidFill>
              </a:rPr>
              <a:t>--10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en-US" dirty="0">
                <a:solidFill>
                  <a:schemeClr val="bg1"/>
                </a:solidFill>
              </a:rPr>
              <a:t> flop/sec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1 </a:t>
            </a:r>
            <a:r>
              <a:rPr lang="ru-RU" dirty="0">
                <a:solidFill>
                  <a:schemeClr val="bg1"/>
                </a:solidFill>
              </a:rPr>
              <a:t>год = 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 секунд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23</a:t>
            </a:r>
            <a:r>
              <a:rPr lang="ru-RU" dirty="0">
                <a:solidFill>
                  <a:schemeClr val="bg1"/>
                </a:solidFill>
              </a:rPr>
              <a:t>/10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ru-RU" dirty="0">
                <a:solidFill>
                  <a:schemeClr val="bg1"/>
                </a:solidFill>
              </a:rPr>
              <a:t>/(3.15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) = 300 лет на одной карте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6351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C593-F507-56CB-2ACF-F7F808EB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стоит вычисление градиента?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57B-242C-1537-31D0-677B5257A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ym typeface="Symbol" panose="05050102010706020507" pitchFamily="18" charset="2"/>
              </a:rPr>
              <a:t>Вычисление градиента с помощью конечных разностей стоит </a:t>
            </a:r>
            <a:r>
              <a:rPr lang="en-US" sz="2800" dirty="0"/>
              <a:t>O(size(</a:t>
            </a:r>
            <a:r>
              <a:rPr lang="el-GR" sz="2800" dirty="0"/>
              <a:t>θ</a:t>
            </a:r>
            <a:r>
              <a:rPr lang="en-US" sz="2800" dirty="0"/>
              <a:t>)</a:t>
            </a:r>
            <a:r>
              <a:rPr lang="en-US" sz="2800" baseline="30000" dirty="0"/>
              <a:t>2</a:t>
            </a:r>
            <a:r>
              <a:rPr lang="en-US" sz="2800" dirty="0">
                <a:sym typeface="Symbol" panose="05050102010706020507" pitchFamily="18" charset="2"/>
              </a:rPr>
              <a:t></a:t>
            </a:r>
            <a:r>
              <a:rPr lang="ru-RU" sz="2800" dirty="0">
                <a:sym typeface="Symbol" panose="05050102010706020507" pitchFamily="18" charset="2"/>
              </a:rPr>
              <a:t>(размер картинки)</a:t>
            </a:r>
            <a:r>
              <a:rPr lang="en-US" sz="2800" dirty="0">
                <a:sym typeface="Symbol" panose="05050102010706020507" pitchFamily="18" charset="2"/>
              </a:rPr>
              <a:t></a:t>
            </a:r>
            <a:r>
              <a:rPr lang="ru-RU" sz="2800" dirty="0">
                <a:sym typeface="Symbol" panose="05050102010706020507" pitchFamily="18" charset="2"/>
              </a:rPr>
              <a:t>(число картинок))</a:t>
            </a:r>
            <a:endParaRPr lang="ru-RU" dirty="0"/>
          </a:p>
          <a:p>
            <a:pPr lvl="1"/>
            <a:r>
              <a:rPr lang="ru-RU" dirty="0"/>
              <a:t>Вычисление </a:t>
            </a:r>
            <a:r>
              <a:rPr lang="en-US" dirty="0"/>
              <a:t>L(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ru-RU" dirty="0"/>
              <a:t>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(число картинок))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ru-RU" dirty="0">
                <a:sym typeface="Symbol" panose="05050102010706020507" pitchFamily="18" charset="2"/>
              </a:rPr>
              <a:t>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ru-RU" dirty="0">
                <a:sym typeface="Symbol" panose="05050102010706020507" pitchFamily="18" charset="2"/>
              </a:rPr>
              <a:t>имеет </a:t>
            </a:r>
            <a:r>
              <a:rPr lang="ru-RU" dirty="0"/>
              <a:t>порядка 10</a:t>
            </a:r>
            <a:r>
              <a:rPr lang="en-US" dirty="0"/>
              <a:t>M</a:t>
            </a:r>
            <a:r>
              <a:rPr lang="ru-RU" dirty="0"/>
              <a:t> -- 1000</a:t>
            </a:r>
            <a:r>
              <a:rPr lang="en-US" dirty="0"/>
              <a:t>M </a:t>
            </a:r>
            <a:r>
              <a:rPr lang="ru-RU" dirty="0"/>
              <a:t>компонент </a:t>
            </a:r>
          </a:p>
          <a:p>
            <a:pPr lvl="2"/>
            <a:r>
              <a:rPr lang="ru-RU" dirty="0"/>
              <a:t>Размер картинки -- </a:t>
            </a:r>
            <a:r>
              <a:rPr lang="en-US" dirty="0"/>
              <a:t>1K -- 100K </a:t>
            </a:r>
            <a:r>
              <a:rPr lang="ru-RU" dirty="0"/>
              <a:t>пикселей</a:t>
            </a:r>
          </a:p>
          <a:p>
            <a:pPr lvl="2"/>
            <a:r>
              <a:rPr lang="ru-RU" dirty="0"/>
              <a:t>Число картинок -- 1М -- 100М</a:t>
            </a:r>
          </a:p>
          <a:p>
            <a:pPr lvl="2"/>
            <a:r>
              <a:rPr lang="ru-RU" dirty="0">
                <a:sym typeface="Symbol" panose="05050102010706020507" pitchFamily="18" charset="2"/>
              </a:rPr>
              <a:t>Для каждой компоненты градиента нужно два значения </a:t>
            </a:r>
            <a:r>
              <a:rPr lang="en-US" dirty="0"/>
              <a:t>L</a:t>
            </a:r>
            <a:endParaRPr lang="ru-RU" dirty="0">
              <a:sym typeface="Symbol" panose="05050102010706020507" pitchFamily="18" charset="2"/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Итого </a:t>
            </a:r>
            <a:r>
              <a:rPr lang="en-US" dirty="0">
                <a:solidFill>
                  <a:schemeClr val="bg1"/>
                </a:solidFill>
              </a:rPr>
              <a:t>&gt;&gt;</a:t>
            </a:r>
            <a:r>
              <a:rPr lang="ru-RU" dirty="0">
                <a:solidFill>
                  <a:schemeClr val="bg1"/>
                </a:solidFill>
              </a:rPr>
              <a:t> 100</a:t>
            </a:r>
            <a:r>
              <a:rPr lang="en-US" dirty="0">
                <a:solidFill>
                  <a:schemeClr val="bg1"/>
                </a:solidFill>
              </a:rPr>
              <a:t>MM </a:t>
            </a:r>
            <a:r>
              <a:rPr lang="en-US" sz="2400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en-US" dirty="0">
                <a:solidFill>
                  <a:schemeClr val="bg1"/>
                </a:solidFill>
              </a:rPr>
              <a:t> 1K </a:t>
            </a:r>
            <a:r>
              <a:rPr lang="en-US" sz="2400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en-US" dirty="0">
                <a:solidFill>
                  <a:schemeClr val="bg1"/>
                </a:solidFill>
              </a:rPr>
              <a:t> 1M = 10</a:t>
            </a:r>
            <a:r>
              <a:rPr lang="en-US" baseline="30000" dirty="0">
                <a:solidFill>
                  <a:schemeClr val="bg1"/>
                </a:solidFill>
              </a:rPr>
              <a:t>23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операций с плавающей точкой (</a:t>
            </a:r>
            <a:r>
              <a:rPr lang="en-US" dirty="0">
                <a:solidFill>
                  <a:schemeClr val="bg1"/>
                </a:solidFill>
              </a:rPr>
              <a:t>flop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Топовые графические ускорители делают 10</a:t>
            </a:r>
            <a:r>
              <a:rPr lang="ru-RU" baseline="30000" dirty="0">
                <a:solidFill>
                  <a:schemeClr val="bg1"/>
                </a:solidFill>
              </a:rPr>
              <a:t>12</a:t>
            </a:r>
            <a:r>
              <a:rPr lang="ru-RU" dirty="0">
                <a:solidFill>
                  <a:schemeClr val="bg1"/>
                </a:solidFill>
              </a:rPr>
              <a:t>--10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en-US" dirty="0">
                <a:solidFill>
                  <a:schemeClr val="bg1"/>
                </a:solidFill>
              </a:rPr>
              <a:t> flop/sec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1 </a:t>
            </a:r>
            <a:r>
              <a:rPr lang="ru-RU" dirty="0">
                <a:solidFill>
                  <a:schemeClr val="bg1"/>
                </a:solidFill>
              </a:rPr>
              <a:t>год = 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 секунд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23</a:t>
            </a:r>
            <a:r>
              <a:rPr lang="ru-RU" dirty="0">
                <a:solidFill>
                  <a:schemeClr val="bg1"/>
                </a:solidFill>
              </a:rPr>
              <a:t>/10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ru-RU" dirty="0">
                <a:solidFill>
                  <a:schemeClr val="bg1"/>
                </a:solidFill>
              </a:rPr>
              <a:t>/(3.15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) = 300 лет на одной карте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2700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C593-F507-56CB-2ACF-F7F808EB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стоит вычисление градиента?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57B-242C-1537-31D0-677B5257A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ym typeface="Symbol" panose="05050102010706020507" pitchFamily="18" charset="2"/>
              </a:rPr>
              <a:t>Вычисление градиента с помощью конечных разностей стоит </a:t>
            </a:r>
            <a:r>
              <a:rPr lang="en-US" sz="2800" dirty="0"/>
              <a:t>O(size(</a:t>
            </a:r>
            <a:r>
              <a:rPr lang="el-GR" sz="2800" dirty="0"/>
              <a:t>θ</a:t>
            </a:r>
            <a:r>
              <a:rPr lang="en-US" sz="2800" dirty="0"/>
              <a:t>)</a:t>
            </a:r>
            <a:r>
              <a:rPr lang="en-US" sz="2800" baseline="30000" dirty="0"/>
              <a:t>2</a:t>
            </a:r>
            <a:r>
              <a:rPr lang="en-US" sz="2800" dirty="0">
                <a:sym typeface="Symbol" panose="05050102010706020507" pitchFamily="18" charset="2"/>
              </a:rPr>
              <a:t></a:t>
            </a:r>
            <a:r>
              <a:rPr lang="ru-RU" sz="2800" dirty="0">
                <a:sym typeface="Symbol" panose="05050102010706020507" pitchFamily="18" charset="2"/>
              </a:rPr>
              <a:t>(размер картинки)</a:t>
            </a:r>
            <a:r>
              <a:rPr lang="en-US" sz="2800" dirty="0">
                <a:sym typeface="Symbol" panose="05050102010706020507" pitchFamily="18" charset="2"/>
              </a:rPr>
              <a:t></a:t>
            </a:r>
            <a:r>
              <a:rPr lang="ru-RU" sz="2800" dirty="0">
                <a:sym typeface="Symbol" panose="05050102010706020507" pitchFamily="18" charset="2"/>
              </a:rPr>
              <a:t>(число картинок))</a:t>
            </a:r>
            <a:endParaRPr lang="ru-RU" dirty="0"/>
          </a:p>
          <a:p>
            <a:pPr lvl="1"/>
            <a:r>
              <a:rPr lang="ru-RU" dirty="0"/>
              <a:t>Вычисление </a:t>
            </a:r>
            <a:r>
              <a:rPr lang="en-US" dirty="0"/>
              <a:t>L(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ru-RU" dirty="0"/>
              <a:t>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(число картинок))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ru-RU" dirty="0">
                <a:sym typeface="Symbol" panose="05050102010706020507" pitchFamily="18" charset="2"/>
              </a:rPr>
              <a:t>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ru-RU" dirty="0">
                <a:sym typeface="Symbol" panose="05050102010706020507" pitchFamily="18" charset="2"/>
              </a:rPr>
              <a:t>имеет </a:t>
            </a:r>
            <a:r>
              <a:rPr lang="ru-RU" dirty="0"/>
              <a:t>порядка 10</a:t>
            </a:r>
            <a:r>
              <a:rPr lang="en-US" dirty="0"/>
              <a:t>M</a:t>
            </a:r>
            <a:r>
              <a:rPr lang="ru-RU" dirty="0"/>
              <a:t> -- 1000</a:t>
            </a:r>
            <a:r>
              <a:rPr lang="en-US" dirty="0"/>
              <a:t>M </a:t>
            </a:r>
            <a:r>
              <a:rPr lang="ru-RU" dirty="0"/>
              <a:t>компонент </a:t>
            </a:r>
          </a:p>
          <a:p>
            <a:pPr lvl="2"/>
            <a:r>
              <a:rPr lang="ru-RU" dirty="0"/>
              <a:t>Размер картинки -- </a:t>
            </a:r>
            <a:r>
              <a:rPr lang="en-US" dirty="0"/>
              <a:t>1K -- 100K </a:t>
            </a:r>
            <a:r>
              <a:rPr lang="ru-RU" dirty="0"/>
              <a:t>пикселей</a:t>
            </a:r>
          </a:p>
          <a:p>
            <a:pPr lvl="2"/>
            <a:r>
              <a:rPr lang="ru-RU" dirty="0"/>
              <a:t>Число картинок -- 1М -- 100М</a:t>
            </a:r>
          </a:p>
          <a:p>
            <a:pPr lvl="2"/>
            <a:r>
              <a:rPr lang="ru-RU" dirty="0">
                <a:sym typeface="Symbol" panose="05050102010706020507" pitchFamily="18" charset="2"/>
              </a:rPr>
              <a:t>Для каждой компоненты градиента нужно два значения </a:t>
            </a:r>
            <a:r>
              <a:rPr lang="en-US" dirty="0"/>
              <a:t>L</a:t>
            </a:r>
            <a:endParaRPr lang="ru-RU" dirty="0">
              <a:sym typeface="Symbol" panose="05050102010706020507" pitchFamily="18" charset="2"/>
            </a:endParaRPr>
          </a:p>
          <a:p>
            <a:pPr lvl="1"/>
            <a:r>
              <a:rPr lang="ru-RU" dirty="0"/>
              <a:t>Итого </a:t>
            </a:r>
            <a:r>
              <a:rPr lang="en-US" dirty="0"/>
              <a:t>&gt;&gt;</a:t>
            </a:r>
            <a:r>
              <a:rPr lang="ru-RU" dirty="0"/>
              <a:t> 100</a:t>
            </a:r>
            <a:r>
              <a:rPr lang="en-US" dirty="0"/>
              <a:t>MM </a:t>
            </a:r>
            <a:r>
              <a:rPr lang="en-US" sz="2400" dirty="0">
                <a:sym typeface="Symbol" panose="05050102010706020507" pitchFamily="18" charset="2"/>
              </a:rPr>
              <a:t></a:t>
            </a:r>
            <a:r>
              <a:rPr lang="en-US" dirty="0"/>
              <a:t> 1K </a:t>
            </a:r>
            <a:r>
              <a:rPr lang="en-US" sz="2400" dirty="0">
                <a:sym typeface="Symbol" panose="05050102010706020507" pitchFamily="18" charset="2"/>
              </a:rPr>
              <a:t></a:t>
            </a:r>
            <a:r>
              <a:rPr lang="en-US" dirty="0"/>
              <a:t> 1M = 10</a:t>
            </a:r>
            <a:r>
              <a:rPr lang="en-US" baseline="30000" dirty="0"/>
              <a:t>23</a:t>
            </a:r>
            <a:r>
              <a:rPr lang="en-US" dirty="0"/>
              <a:t> </a:t>
            </a:r>
            <a:r>
              <a:rPr lang="ru-RU" dirty="0"/>
              <a:t>операций с плавающей точкой (</a:t>
            </a:r>
            <a:r>
              <a:rPr lang="en-US" dirty="0"/>
              <a:t>flop</a:t>
            </a:r>
            <a:r>
              <a:rPr lang="ru-RU" dirty="0"/>
              <a:t>)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Топовые графические ускорители делают 10</a:t>
            </a:r>
            <a:r>
              <a:rPr lang="ru-RU" baseline="30000" dirty="0">
                <a:solidFill>
                  <a:schemeClr val="bg1"/>
                </a:solidFill>
              </a:rPr>
              <a:t>12</a:t>
            </a:r>
            <a:r>
              <a:rPr lang="ru-RU" dirty="0">
                <a:solidFill>
                  <a:schemeClr val="bg1"/>
                </a:solidFill>
              </a:rPr>
              <a:t>--10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en-US" dirty="0">
                <a:solidFill>
                  <a:schemeClr val="bg1"/>
                </a:solidFill>
              </a:rPr>
              <a:t> flop/sec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1 </a:t>
            </a:r>
            <a:r>
              <a:rPr lang="ru-RU" dirty="0">
                <a:solidFill>
                  <a:schemeClr val="bg1"/>
                </a:solidFill>
              </a:rPr>
              <a:t>год = 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 секунд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23</a:t>
            </a:r>
            <a:r>
              <a:rPr lang="ru-RU" dirty="0">
                <a:solidFill>
                  <a:schemeClr val="bg1"/>
                </a:solidFill>
              </a:rPr>
              <a:t>/10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ru-RU" dirty="0">
                <a:solidFill>
                  <a:schemeClr val="bg1"/>
                </a:solidFill>
              </a:rPr>
              <a:t>/(3.15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) = 300 лет на одной карте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6628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C593-F507-56CB-2ACF-F7F808EB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стоит вычисление градиента?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57B-242C-1537-31D0-677B5257A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ym typeface="Symbol" panose="05050102010706020507" pitchFamily="18" charset="2"/>
              </a:rPr>
              <a:t>Вычисление градиента с помощью конечных разностей стоит </a:t>
            </a:r>
            <a:r>
              <a:rPr lang="en-US" sz="2800" dirty="0"/>
              <a:t>O(size(</a:t>
            </a:r>
            <a:r>
              <a:rPr lang="el-GR" sz="2800" dirty="0"/>
              <a:t>θ</a:t>
            </a:r>
            <a:r>
              <a:rPr lang="en-US" sz="2800" dirty="0"/>
              <a:t>)</a:t>
            </a:r>
            <a:r>
              <a:rPr lang="en-US" sz="2800" baseline="30000" dirty="0"/>
              <a:t>2</a:t>
            </a:r>
            <a:r>
              <a:rPr lang="en-US" sz="2800" dirty="0">
                <a:sym typeface="Symbol" panose="05050102010706020507" pitchFamily="18" charset="2"/>
              </a:rPr>
              <a:t></a:t>
            </a:r>
            <a:r>
              <a:rPr lang="ru-RU" sz="2800" dirty="0">
                <a:sym typeface="Symbol" panose="05050102010706020507" pitchFamily="18" charset="2"/>
              </a:rPr>
              <a:t>(размер картинки)</a:t>
            </a:r>
            <a:r>
              <a:rPr lang="en-US" sz="2800" dirty="0">
                <a:sym typeface="Symbol" panose="05050102010706020507" pitchFamily="18" charset="2"/>
              </a:rPr>
              <a:t></a:t>
            </a:r>
            <a:r>
              <a:rPr lang="ru-RU" sz="2800" dirty="0">
                <a:sym typeface="Symbol" panose="05050102010706020507" pitchFamily="18" charset="2"/>
              </a:rPr>
              <a:t>(число картинок))</a:t>
            </a:r>
            <a:endParaRPr lang="ru-RU" dirty="0"/>
          </a:p>
          <a:p>
            <a:pPr lvl="1"/>
            <a:r>
              <a:rPr lang="ru-RU" dirty="0"/>
              <a:t>Вычисление </a:t>
            </a:r>
            <a:r>
              <a:rPr lang="en-US" dirty="0"/>
              <a:t>L(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ru-RU" dirty="0"/>
              <a:t>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(число картинок))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ru-RU" dirty="0">
                <a:sym typeface="Symbol" panose="05050102010706020507" pitchFamily="18" charset="2"/>
              </a:rPr>
              <a:t>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ru-RU" dirty="0">
                <a:sym typeface="Symbol" panose="05050102010706020507" pitchFamily="18" charset="2"/>
              </a:rPr>
              <a:t>имеет </a:t>
            </a:r>
            <a:r>
              <a:rPr lang="ru-RU" dirty="0"/>
              <a:t>порядка 10</a:t>
            </a:r>
            <a:r>
              <a:rPr lang="en-US" dirty="0"/>
              <a:t>M</a:t>
            </a:r>
            <a:r>
              <a:rPr lang="ru-RU" dirty="0"/>
              <a:t> -- 1000</a:t>
            </a:r>
            <a:r>
              <a:rPr lang="en-US" dirty="0"/>
              <a:t>M </a:t>
            </a:r>
            <a:r>
              <a:rPr lang="ru-RU" dirty="0"/>
              <a:t>компонент </a:t>
            </a:r>
          </a:p>
          <a:p>
            <a:pPr lvl="2"/>
            <a:r>
              <a:rPr lang="ru-RU" dirty="0"/>
              <a:t>Размер картинки -- </a:t>
            </a:r>
            <a:r>
              <a:rPr lang="en-US" dirty="0"/>
              <a:t>1K -- 100K </a:t>
            </a:r>
            <a:r>
              <a:rPr lang="ru-RU" dirty="0"/>
              <a:t>пикселей</a:t>
            </a:r>
          </a:p>
          <a:p>
            <a:pPr lvl="2"/>
            <a:r>
              <a:rPr lang="ru-RU" dirty="0"/>
              <a:t>Число картинок -- 1М -- 100М</a:t>
            </a:r>
          </a:p>
          <a:p>
            <a:pPr lvl="2"/>
            <a:r>
              <a:rPr lang="ru-RU" dirty="0">
                <a:sym typeface="Symbol" panose="05050102010706020507" pitchFamily="18" charset="2"/>
              </a:rPr>
              <a:t>Для каждой компоненты градиента нужно два значения </a:t>
            </a:r>
            <a:r>
              <a:rPr lang="en-US" dirty="0"/>
              <a:t>L</a:t>
            </a:r>
            <a:endParaRPr lang="ru-RU" dirty="0">
              <a:sym typeface="Symbol" panose="05050102010706020507" pitchFamily="18" charset="2"/>
            </a:endParaRPr>
          </a:p>
          <a:p>
            <a:pPr lvl="1"/>
            <a:r>
              <a:rPr lang="ru-RU" dirty="0"/>
              <a:t>Итого </a:t>
            </a:r>
            <a:r>
              <a:rPr lang="en-US" dirty="0"/>
              <a:t>&gt;&gt;</a:t>
            </a:r>
            <a:r>
              <a:rPr lang="ru-RU" dirty="0"/>
              <a:t> 100</a:t>
            </a:r>
            <a:r>
              <a:rPr lang="en-US" dirty="0"/>
              <a:t>MM </a:t>
            </a:r>
            <a:r>
              <a:rPr lang="en-US" sz="2400" dirty="0">
                <a:sym typeface="Symbol" panose="05050102010706020507" pitchFamily="18" charset="2"/>
              </a:rPr>
              <a:t></a:t>
            </a:r>
            <a:r>
              <a:rPr lang="en-US" dirty="0"/>
              <a:t> 1K </a:t>
            </a:r>
            <a:r>
              <a:rPr lang="en-US" sz="2400" dirty="0">
                <a:sym typeface="Symbol" panose="05050102010706020507" pitchFamily="18" charset="2"/>
              </a:rPr>
              <a:t></a:t>
            </a:r>
            <a:r>
              <a:rPr lang="en-US" dirty="0"/>
              <a:t> 1M = 10</a:t>
            </a:r>
            <a:r>
              <a:rPr lang="en-US" baseline="30000" dirty="0"/>
              <a:t>23</a:t>
            </a:r>
            <a:r>
              <a:rPr lang="en-US" dirty="0"/>
              <a:t> </a:t>
            </a:r>
            <a:r>
              <a:rPr lang="ru-RU" dirty="0"/>
              <a:t>операций с плавающей точкой (</a:t>
            </a:r>
            <a:r>
              <a:rPr lang="en-US" dirty="0"/>
              <a:t>flop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Топовые графические ускорители делают 10</a:t>
            </a:r>
            <a:r>
              <a:rPr lang="ru-RU" baseline="30000" dirty="0"/>
              <a:t>12</a:t>
            </a:r>
            <a:r>
              <a:rPr lang="ru-RU" dirty="0"/>
              <a:t>--10</a:t>
            </a:r>
            <a:r>
              <a:rPr lang="ru-RU" baseline="30000" dirty="0"/>
              <a:t>14</a:t>
            </a:r>
            <a:r>
              <a:rPr lang="en-US" dirty="0"/>
              <a:t> flop/sec</a:t>
            </a:r>
          </a:p>
          <a:p>
            <a:pPr lvl="2"/>
            <a:r>
              <a:rPr lang="en-US" dirty="0"/>
              <a:t>1 </a:t>
            </a:r>
            <a:r>
              <a:rPr lang="ru-RU" dirty="0"/>
              <a:t>год = 3.15</a:t>
            </a:r>
            <a:r>
              <a:rPr lang="en-US" dirty="0">
                <a:sym typeface="Symbol" panose="05050102010706020507" pitchFamily="18" charset="2"/>
              </a:rPr>
              <a:t>  </a:t>
            </a:r>
            <a:r>
              <a:rPr lang="ru-RU" dirty="0"/>
              <a:t>10</a:t>
            </a:r>
            <a:r>
              <a:rPr lang="ru-RU" baseline="30000" dirty="0"/>
              <a:t>6</a:t>
            </a:r>
            <a:r>
              <a:rPr lang="ru-RU" dirty="0"/>
              <a:t> секунд</a:t>
            </a:r>
          </a:p>
          <a:p>
            <a:pPr lvl="2"/>
            <a:r>
              <a:rPr lang="ru-RU" dirty="0"/>
              <a:t>10</a:t>
            </a:r>
            <a:r>
              <a:rPr lang="ru-RU" baseline="30000" dirty="0"/>
              <a:t>23</a:t>
            </a:r>
            <a:r>
              <a:rPr lang="ru-RU" dirty="0"/>
              <a:t>/10</a:t>
            </a:r>
            <a:r>
              <a:rPr lang="ru-RU" baseline="30000" dirty="0"/>
              <a:t>14</a:t>
            </a:r>
            <a:r>
              <a:rPr lang="ru-RU" dirty="0"/>
              <a:t>/(3.15</a:t>
            </a:r>
            <a:r>
              <a:rPr lang="en-US" dirty="0">
                <a:sym typeface="Symbol" panose="05050102010706020507" pitchFamily="18" charset="2"/>
              </a:rPr>
              <a:t>  </a:t>
            </a:r>
            <a:r>
              <a:rPr lang="ru-RU" dirty="0"/>
              <a:t>10</a:t>
            </a:r>
            <a:r>
              <a:rPr lang="ru-RU" baseline="30000" dirty="0"/>
              <a:t>6</a:t>
            </a:r>
            <a:r>
              <a:rPr lang="ru-RU" dirty="0"/>
              <a:t>) = 300 лет на одной карте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50139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F166-341F-4978-B470-92D195F1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Автоматическое дифференцирование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CA8DFA5-8D1C-4114-8DF4-72AEDD974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2132"/>
            <a:ext cx="10515600" cy="3438324"/>
          </a:xfrm>
        </p:spPr>
      </p:pic>
    </p:spTree>
    <p:extLst>
      <p:ext uri="{BB962C8B-B14F-4D97-AF65-F5344CB8AC3E}">
        <p14:creationId xmlns:p14="http://schemas.microsoft.com/office/powerpoint/2010/main" val="13311829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081B6-C8CD-4439-AA7A-9C916937C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Пример автоматического дифференцирования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62DE2-225F-41A4-8BB6-54DB29248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f(x,</a:t>
            </a:r>
            <a:r>
              <a:rPr lang="ru-RU" dirty="0"/>
              <a:t> </a:t>
            </a:r>
            <a:r>
              <a:rPr lang="en-US" dirty="0"/>
              <a:t>y,</a:t>
            </a:r>
            <a:r>
              <a:rPr lang="ru-RU" dirty="0"/>
              <a:t> </a:t>
            </a:r>
            <a:r>
              <a:rPr lang="en-US" dirty="0"/>
              <a:t>z) = (x</a:t>
            </a:r>
            <a:r>
              <a:rPr lang="ru-RU" dirty="0"/>
              <a:t> </a:t>
            </a:r>
            <a:r>
              <a:rPr lang="en-US" dirty="0"/>
              <a:t>+</a:t>
            </a:r>
            <a:r>
              <a:rPr lang="ru-RU" dirty="0"/>
              <a:t> </a:t>
            </a:r>
            <a:r>
              <a:rPr lang="en-US" dirty="0"/>
              <a:t>y) ∙ z</a:t>
            </a:r>
          </a:p>
          <a:p>
            <a:r>
              <a:rPr lang="ru-RU" dirty="0"/>
              <a:t>Вычислим </a:t>
            </a:r>
            <a:r>
              <a:rPr lang="en-US" b="1" dirty="0">
                <a:solidFill>
                  <a:srgbClr val="92D050"/>
                </a:solidFill>
              </a:rPr>
              <a:t>f</a:t>
            </a:r>
            <a:r>
              <a:rPr lang="ru-RU" dirty="0"/>
              <a:t> и </a:t>
            </a:r>
            <a:r>
              <a:rPr lang="ru-RU" b="1" dirty="0">
                <a:solidFill>
                  <a:srgbClr val="FF0000"/>
                </a:solidFill>
              </a:rPr>
              <a:t>градиент</a:t>
            </a:r>
            <a:r>
              <a:rPr lang="ru-RU" dirty="0"/>
              <a:t> (</a:t>
            </a:r>
            <a:r>
              <a:rPr lang="en-US" dirty="0"/>
              <a:t>∂f/∂x, ∂f/∂y, ∂f/∂z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в точке </a:t>
            </a:r>
            <a:r>
              <a:rPr lang="en-US" dirty="0"/>
              <a:t>x</a:t>
            </a:r>
            <a:r>
              <a:rPr lang="ru-RU" dirty="0"/>
              <a:t> </a:t>
            </a:r>
            <a:r>
              <a:rPr lang="en-US" dirty="0"/>
              <a:t>=</a:t>
            </a:r>
            <a:r>
              <a:rPr lang="ru-RU" dirty="0"/>
              <a:t> </a:t>
            </a:r>
            <a:r>
              <a:rPr lang="en-US" dirty="0"/>
              <a:t>-2, y</a:t>
            </a:r>
            <a:r>
              <a:rPr lang="ru-RU" dirty="0"/>
              <a:t> </a:t>
            </a:r>
            <a:r>
              <a:rPr lang="en-US" dirty="0"/>
              <a:t>=</a:t>
            </a:r>
            <a:r>
              <a:rPr lang="ru-RU" dirty="0"/>
              <a:t> </a:t>
            </a:r>
            <a:r>
              <a:rPr lang="en-US" dirty="0"/>
              <a:t>5, z</a:t>
            </a:r>
            <a:r>
              <a:rPr lang="ru-RU" dirty="0"/>
              <a:t> </a:t>
            </a:r>
            <a:r>
              <a:rPr lang="en-US" dirty="0"/>
              <a:t>=</a:t>
            </a:r>
            <a:r>
              <a:rPr lang="ru-RU" dirty="0"/>
              <a:t> </a:t>
            </a:r>
            <a:r>
              <a:rPr lang="en-US" dirty="0"/>
              <a:t>-4</a:t>
            </a:r>
            <a:endParaRPr lang="ru-RU" dirty="0"/>
          </a:p>
          <a:p>
            <a:endParaRPr lang="ru-RU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45581E-A233-4EDE-8E2E-D3048A13A6B1}"/>
              </a:ext>
            </a:extLst>
          </p:cNvPr>
          <p:cNvGrpSpPr/>
          <p:nvPr/>
        </p:nvGrpSpPr>
        <p:grpSpPr>
          <a:xfrm>
            <a:off x="3611520" y="3153162"/>
            <a:ext cx="5578589" cy="2686050"/>
            <a:chOff x="5588601" y="3490913"/>
            <a:chExt cx="5578589" cy="26860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5B01FC-65E9-44BC-967C-62BD5EBA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8601" y="3490913"/>
              <a:ext cx="5314950" cy="26860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815AB-3F00-4D53-8625-0E642ACEE08C}"/>
                </a:ext>
              </a:extLst>
            </p:cNvPr>
            <p:cNvSpPr txBox="1"/>
            <p:nvPr/>
          </p:nvSpPr>
          <p:spPr>
            <a:xfrm>
              <a:off x="10411855" y="5041558"/>
              <a:ext cx="755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= ∂f/∂f</a:t>
              </a:r>
              <a:endParaRPr lang="ru-RU" sz="1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E91AF4-63BC-470F-BDFF-C2A15185FAF6}"/>
                </a:ext>
              </a:extLst>
            </p:cNvPr>
            <p:cNvSpPr txBox="1"/>
            <p:nvPr/>
          </p:nvSpPr>
          <p:spPr>
            <a:xfrm>
              <a:off x="6098919" y="5671752"/>
              <a:ext cx="2566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= ∂f/</a:t>
              </a:r>
              <a:r>
                <a:rPr lang="en-US" sz="1600" dirty="0" err="1"/>
                <a:t>dz</a:t>
              </a:r>
              <a:r>
                <a:rPr lang="en-US" sz="1600" dirty="0"/>
                <a:t> = ∂f/∂f ∙ ∂f/</a:t>
              </a:r>
              <a:r>
                <a:rPr lang="en-US" sz="1600" dirty="0" err="1"/>
                <a:t>dz</a:t>
              </a:r>
              <a:r>
                <a:rPr lang="en-US" sz="1600" dirty="0"/>
                <a:t> = 1 ∙ q</a:t>
              </a:r>
              <a:endParaRPr lang="ru-RU" sz="16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3CBFC2-E718-43BD-A8EB-AE3F9DFB2155}"/>
                </a:ext>
              </a:extLst>
            </p:cNvPr>
            <p:cNvSpPr txBox="1"/>
            <p:nvPr/>
          </p:nvSpPr>
          <p:spPr>
            <a:xfrm>
              <a:off x="8298093" y="4349579"/>
              <a:ext cx="2640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= ∂f/∂q = ∂f/∂f ∙ ∂f/∂q = 1 ∙ z</a:t>
              </a:r>
              <a:endParaRPr lang="ru-RU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9E6E61-F7C1-4C4C-AB5F-A9C13D5DC30D}"/>
                </a:ext>
              </a:extLst>
            </p:cNvPr>
            <p:cNvSpPr txBox="1"/>
            <p:nvPr/>
          </p:nvSpPr>
          <p:spPr>
            <a:xfrm>
              <a:off x="6127422" y="3916150"/>
              <a:ext cx="27767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= ∂f/∂x = ∂f/∂q ∙ ∂q/∂x = -4 ∙ 1</a:t>
              </a:r>
              <a:endParaRPr lang="ru-RU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3F30E4-39D9-4B3D-97EC-3D0C212128A1}"/>
                </a:ext>
              </a:extLst>
            </p:cNvPr>
            <p:cNvSpPr txBox="1"/>
            <p:nvPr/>
          </p:nvSpPr>
          <p:spPr>
            <a:xfrm>
              <a:off x="6160373" y="4814546"/>
              <a:ext cx="26997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= ∂f/∂y = ∂f/∂q ∙ ∂q/∂y = -4 ∙ 1</a:t>
              </a:r>
              <a:endParaRPr lang="ru-RU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02754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C8373-FB24-43B0-8938-FC0F3366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D3061-03DC-4FDC-9769-A469A0B7E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Задачи МО </a:t>
            </a:r>
          </a:p>
          <a:p>
            <a:pPr lvl="1"/>
            <a:r>
              <a:rPr lang="ru-RU" dirty="0"/>
              <a:t>Сокращенный пересказ </a:t>
            </a:r>
            <a:r>
              <a:rPr lang="en-US" dirty="0">
                <a:hlinkClick r:id="rId2"/>
              </a:rPr>
              <a:t>http://www.machinelearning.ru/wiki/images/f/fc/Voron-ML-Intro-slides.pdf</a:t>
            </a:r>
            <a:r>
              <a:rPr lang="ru-RU" dirty="0"/>
              <a:t> </a:t>
            </a:r>
          </a:p>
          <a:p>
            <a:r>
              <a:rPr lang="ru-RU" dirty="0"/>
              <a:t>Нейронные сети</a:t>
            </a:r>
          </a:p>
          <a:p>
            <a:pPr lvl="1"/>
            <a:r>
              <a:rPr lang="ru-RU" dirty="0"/>
              <a:t>Свертка и другие слои</a:t>
            </a:r>
          </a:p>
          <a:p>
            <a:pPr lvl="1"/>
            <a:r>
              <a:rPr lang="ru-RU" dirty="0"/>
              <a:t>Градиентный спуск</a:t>
            </a:r>
            <a:endParaRPr lang="en-US" dirty="0"/>
          </a:p>
          <a:p>
            <a:pPr lvl="1"/>
            <a:r>
              <a:rPr lang="ru-RU"/>
              <a:t>Автоматическое дифференцирование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503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566DA-D086-4C7B-8F15-4A1FE5F9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2B394-2750-4F02-84E6-87B1F98DD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721DE-DBA5-4AA6-9C4E-964BC3451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42875"/>
            <a:ext cx="120777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77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96691-0CD3-470E-A0BB-3155AC2D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0348B-767F-4F8C-9019-27BD6EE12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4FC79-C08E-4D8F-8253-42AD0C3B7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61912"/>
            <a:ext cx="12058650" cy="6734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1FEFAC-6B0A-480D-BB7D-6803035DA441}"/>
              </a:ext>
            </a:extLst>
          </p:cNvPr>
          <p:cNvSpPr txBox="1"/>
          <p:nvPr/>
        </p:nvSpPr>
        <p:spPr>
          <a:xfrm rot="16200000">
            <a:off x="-1402080" y="3105833"/>
            <a:ext cx="4168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Фишер 1936</a:t>
            </a:r>
          </a:p>
          <a:p>
            <a:r>
              <a:rPr lang="ru-RU" dirty="0"/>
              <a:t>Классификация ирисов по форме цветка</a:t>
            </a:r>
          </a:p>
        </p:txBody>
      </p:sp>
    </p:spTree>
    <p:extLst>
      <p:ext uri="{BB962C8B-B14F-4D97-AF65-F5344CB8AC3E}">
        <p14:creationId xmlns:p14="http://schemas.microsoft.com/office/powerpoint/2010/main" val="1180325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363D-9CE0-407B-9ABE-939AFC941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913E8-5774-4656-B6E8-85519888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C27A8-D071-47A0-B988-9C70253F1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214312"/>
            <a:ext cx="120586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65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7913</TotalTime>
  <Words>1889</Words>
  <Application>Microsoft Office PowerPoint</Application>
  <PresentationFormat>Widescreen</PresentationFormat>
  <Paragraphs>262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Consolas</vt:lpstr>
      <vt:lpstr>Office Theme</vt:lpstr>
      <vt:lpstr>Про машинное обучение</vt:lpstr>
      <vt:lpstr>План лекции</vt:lpstr>
      <vt:lpstr>План первой части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Пример задач классификации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Пример задач регрессии</vt:lpstr>
      <vt:lpstr>PowerPoint Presentation</vt:lpstr>
      <vt:lpstr>PowerPoint Presentation</vt:lpstr>
      <vt:lpstr>Пример задач ранжирования</vt:lpstr>
      <vt:lpstr>PowerPoint Presentation</vt:lpstr>
      <vt:lpstr>PowerPoint Presentation</vt:lpstr>
      <vt:lpstr>PowerPoint Presentation</vt:lpstr>
      <vt:lpstr>PowerPoint Presentation</vt:lpstr>
      <vt:lpstr>Задача классификации изображений</vt:lpstr>
      <vt:lpstr>Нейронная сеть как классификатор</vt:lpstr>
      <vt:lpstr>Нейронная сеть как классификатор</vt:lpstr>
      <vt:lpstr>Пример – Tiny VGG</vt:lpstr>
      <vt:lpstr>Пример – CIFAR-10</vt:lpstr>
      <vt:lpstr>Пример – GoogleNet</vt:lpstr>
      <vt:lpstr>Свёртка (конволюция, convolution)</vt:lpstr>
      <vt:lpstr>Свёрточный слой</vt:lpstr>
      <vt:lpstr>Свёрточный слой</vt:lpstr>
      <vt:lpstr>Свёрточный слой</vt:lpstr>
      <vt:lpstr>Свёрточный слой</vt:lpstr>
      <vt:lpstr>Свёрточный слой</vt:lpstr>
      <vt:lpstr>Свёрточный слой</vt:lpstr>
      <vt:lpstr>Свёрточный слой</vt:lpstr>
      <vt:lpstr>Свёрточный слой</vt:lpstr>
      <vt:lpstr>[Наивный] псевдо-код свёрточного слоя</vt:lpstr>
      <vt:lpstr>Пулинг (Pooling)</vt:lpstr>
      <vt:lpstr>Пулинговый слой</vt:lpstr>
      <vt:lpstr>Положительная срезка (ReLU)</vt:lpstr>
      <vt:lpstr>Слой ReLU</vt:lpstr>
      <vt:lpstr>Обучение методом спуска по градиенту</vt:lpstr>
      <vt:lpstr>Обучение методом спуска по градиенту</vt:lpstr>
      <vt:lpstr>Обучение методом спуска по градиенту</vt:lpstr>
      <vt:lpstr>Обучение методом спуска по градиенту</vt:lpstr>
      <vt:lpstr>Обучение методом спуска по градиенту</vt:lpstr>
      <vt:lpstr>Обучение методом спуска по градиенту</vt:lpstr>
      <vt:lpstr>Сколько стоит вычисление градиента?</vt:lpstr>
      <vt:lpstr>Сколько стоит вычисление градиента?</vt:lpstr>
      <vt:lpstr>Сколько стоит вычисление градиента?</vt:lpstr>
      <vt:lpstr>Сколько стоит вычисление градиента?</vt:lpstr>
      <vt:lpstr>Сколько стоит вычисление градиента?</vt:lpstr>
      <vt:lpstr>Сколько стоит вычисление градиента?</vt:lpstr>
      <vt:lpstr>Автоматическое дифференцирование</vt:lpstr>
      <vt:lpstr>Пример автоматического дифференцирования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Многопоточный код</dc:title>
  <dc:creator>Evgenii Petrov</dc:creator>
  <cp:lastModifiedBy>Evgenii Petrov</cp:lastModifiedBy>
  <cp:revision>197</cp:revision>
  <dcterms:created xsi:type="dcterms:W3CDTF">2021-04-20T06:58:35Z</dcterms:created>
  <dcterms:modified xsi:type="dcterms:W3CDTF">2023-05-11T19:52:01Z</dcterms:modified>
</cp:coreProperties>
</file>